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9" r:id="rId2"/>
    <p:sldId id="273" r:id="rId3"/>
    <p:sldId id="272" r:id="rId4"/>
    <p:sldId id="283" r:id="rId5"/>
    <p:sldId id="270" r:id="rId6"/>
    <p:sldId id="276" r:id="rId7"/>
    <p:sldId id="274" r:id="rId8"/>
    <p:sldId id="275" r:id="rId9"/>
    <p:sldId id="265" r:id="rId10"/>
    <p:sldId id="278" r:id="rId11"/>
    <p:sldId id="284" r:id="rId12"/>
    <p:sldId id="257" r:id="rId13"/>
    <p:sldId id="279" r:id="rId14"/>
    <p:sldId id="281" r:id="rId15"/>
    <p:sldId id="261" r:id="rId16"/>
    <p:sldId id="282" r:id="rId17"/>
    <p:sldId id="277" r:id="rId18"/>
    <p:sldId id="260"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57" autoAdjust="0"/>
  </p:normalViewPr>
  <p:slideViewPr>
    <p:cSldViewPr snapToGrid="0">
      <p:cViewPr varScale="1">
        <p:scale>
          <a:sx n="56" d="100"/>
          <a:sy n="56" d="100"/>
        </p:scale>
        <p:origin x="44" y="4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46250-F501-4711-84DB-AD70267D2092}"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64A08E-CAB9-4543-933C-CC7F3304AF56}" type="slidenum">
              <a:rPr lang="en-US" smtClean="0"/>
              <a:t>‹#›</a:t>
            </a:fld>
            <a:endParaRPr lang="en-US"/>
          </a:p>
        </p:txBody>
      </p:sp>
    </p:spTree>
    <p:extLst>
      <p:ext uri="{BB962C8B-B14F-4D97-AF65-F5344CB8AC3E}">
        <p14:creationId xmlns:p14="http://schemas.microsoft.com/office/powerpoint/2010/main" val="395561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Atrazine</a:t>
            </a:r>
            <a:r>
              <a:rPr lang="en-US" baseline="0" dirty="0"/>
              <a:t> is a herbicide.  Likely applied in dry season prior to wet period to kill grass in preparation of planting.  Over time it degrades.  But it there when those first rains come so it gets “flushed” into the river system. Over time the concentration declines and the increasing rainfall causes a dilution effect.  We see a spike when the first period of heavy rainfall comes about June.</a:t>
            </a:r>
            <a:endParaRPr lang="en-US" dirty="0"/>
          </a:p>
        </p:txBody>
      </p:sp>
      <p:sp>
        <p:nvSpPr>
          <p:cNvPr id="4" name="Slide Number Placeholder 3"/>
          <p:cNvSpPr>
            <a:spLocks noGrp="1"/>
          </p:cNvSpPr>
          <p:nvPr>
            <p:ph type="sldNum" sz="quarter" idx="5"/>
          </p:nvPr>
        </p:nvSpPr>
        <p:spPr/>
        <p:txBody>
          <a:bodyPr/>
          <a:lstStyle/>
          <a:p>
            <a:fld id="{3864A08E-CAB9-4543-933C-CC7F3304AF56}" type="slidenum">
              <a:rPr lang="en-US" smtClean="0"/>
              <a:t>17</a:t>
            </a:fld>
            <a:endParaRPr lang="en-US"/>
          </a:p>
        </p:txBody>
      </p:sp>
    </p:spTree>
    <p:extLst>
      <p:ext uri="{BB962C8B-B14F-4D97-AF65-F5344CB8AC3E}">
        <p14:creationId xmlns:p14="http://schemas.microsoft.com/office/powerpoint/2010/main" val="489019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62EC-2E60-5526-4029-5C5EF1F9B6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C4B2CC-302D-FEDD-1E9F-6A4A435E5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DC9E25-3F42-AF9B-CAE8-834D2609A7C6}"/>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5" name="Footer Placeholder 4">
            <a:extLst>
              <a:ext uri="{FF2B5EF4-FFF2-40B4-BE49-F238E27FC236}">
                <a16:creationId xmlns:a16="http://schemas.microsoft.com/office/drawing/2014/main" id="{5E9231BE-462B-6C2D-D498-6F0DCF881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27B5E-6CD1-5662-39DA-C4B93C0926EA}"/>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1554622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42B8C-E435-EC74-6BEC-C95A4503D6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DE17B4-8793-B5F2-FC92-E1BAE8ABF7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C345-960C-EB73-B83A-EA8B7EB2A85F}"/>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5" name="Footer Placeholder 4">
            <a:extLst>
              <a:ext uri="{FF2B5EF4-FFF2-40B4-BE49-F238E27FC236}">
                <a16:creationId xmlns:a16="http://schemas.microsoft.com/office/drawing/2014/main" id="{927CE4D8-DDDB-4C07-22A5-0F25438B9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83FE3-60DB-26ED-B2E7-CDAED61FDC7F}"/>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270206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009F65-2695-979E-5AE4-C625D7E1A9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642727-39EE-752B-983F-705155A747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23571-B93C-FF12-6D0D-051CAD2C6672}"/>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5" name="Footer Placeholder 4">
            <a:extLst>
              <a:ext uri="{FF2B5EF4-FFF2-40B4-BE49-F238E27FC236}">
                <a16:creationId xmlns:a16="http://schemas.microsoft.com/office/drawing/2014/main" id="{82F3220D-D6E3-2DDA-FCCE-9F1694910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7F593-D74C-ED1D-4E2A-2DDFC22EA826}"/>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284308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70CA6-BB71-29E2-13FB-AEE988E2B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ECD949-00F1-0AA1-1599-600F7E02EA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6BA8A-2245-A638-DA27-85F79058D7D2}"/>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5" name="Footer Placeholder 4">
            <a:extLst>
              <a:ext uri="{FF2B5EF4-FFF2-40B4-BE49-F238E27FC236}">
                <a16:creationId xmlns:a16="http://schemas.microsoft.com/office/drawing/2014/main" id="{90DA7393-0C26-C1A0-85F1-C538573C9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70B34-AC70-225A-521F-BD108C80B016}"/>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408943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7F26-F03A-5D90-E4B2-362BA4B3A3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3BF266-5A28-4C9C-3F7A-E9DC9F95EA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D13FA-FE16-1CCC-AE6B-714059779F56}"/>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5" name="Footer Placeholder 4">
            <a:extLst>
              <a:ext uri="{FF2B5EF4-FFF2-40B4-BE49-F238E27FC236}">
                <a16:creationId xmlns:a16="http://schemas.microsoft.com/office/drawing/2014/main" id="{F7282C79-5E43-D901-56BD-061BBD487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39ABE-BE05-5A04-72DB-E600B75612EF}"/>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735293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6C9-7A4C-97AC-49AE-6E5B989BA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F5229B-61D4-5DAB-8803-FBA3F41D0E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6AE4C9-A5BE-8374-B333-7C81DD5D2B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F12BF9-D6EC-501D-C1E2-1F484DE590B2}"/>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6" name="Footer Placeholder 5">
            <a:extLst>
              <a:ext uri="{FF2B5EF4-FFF2-40B4-BE49-F238E27FC236}">
                <a16:creationId xmlns:a16="http://schemas.microsoft.com/office/drawing/2014/main" id="{48ACD35C-DA38-2774-944E-1E9852D3C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E3B027-7FD3-9225-042E-0A7F413390ED}"/>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196471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B95E6-E5FB-1CC0-D1FA-0DA2575259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729E0D-995A-9613-00A9-CEFD87D754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D0990-E565-C225-4D0D-A8783753FF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E2A7E-A344-DB29-39F8-AD97F29FA9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11523C-41EB-DD14-012A-E8775CA61A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3F9E0A-456D-67BF-EA54-BAA29F8E80AE}"/>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8" name="Footer Placeholder 7">
            <a:extLst>
              <a:ext uri="{FF2B5EF4-FFF2-40B4-BE49-F238E27FC236}">
                <a16:creationId xmlns:a16="http://schemas.microsoft.com/office/drawing/2014/main" id="{EDEBB55B-BE54-1476-4775-E22DFDB08C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0EA39F-DC86-DFFE-07EC-68ECB49672AB}"/>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20985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5588-5727-E23D-6F5A-919503CCD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0ABB4E-BB23-35A7-3CC9-9CEAB98C026B}"/>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4" name="Footer Placeholder 3">
            <a:extLst>
              <a:ext uri="{FF2B5EF4-FFF2-40B4-BE49-F238E27FC236}">
                <a16:creationId xmlns:a16="http://schemas.microsoft.com/office/drawing/2014/main" id="{D40F94FD-8DDB-05C6-D176-E2DB66DB46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847F64-4656-2941-E05B-30950B4B41F1}"/>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403943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D2E779-748A-8DF8-83D6-91EA5F6EDEB8}"/>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3" name="Footer Placeholder 2">
            <a:extLst>
              <a:ext uri="{FF2B5EF4-FFF2-40B4-BE49-F238E27FC236}">
                <a16:creationId xmlns:a16="http://schemas.microsoft.com/office/drawing/2014/main" id="{31C35143-3F8E-1912-81DC-EEA8A31E24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37D48-9926-26FD-5872-AD0D09F15754}"/>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4197695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AE48-B833-C025-7916-4D68CB11D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11C79-400A-CBD4-A958-0C2CA5602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B26DE8-9021-A824-41E5-91F1F736D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42C64-5EA5-2052-438A-129E327D2553}"/>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6" name="Footer Placeholder 5">
            <a:extLst>
              <a:ext uri="{FF2B5EF4-FFF2-40B4-BE49-F238E27FC236}">
                <a16:creationId xmlns:a16="http://schemas.microsoft.com/office/drawing/2014/main" id="{8B2CFA3B-7EF8-95F3-D878-4B43926B8D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44A35-8951-18AF-DDF4-91186D03FF97}"/>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324479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28193-8626-C8B9-586F-6F674C04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DFA4D-B2D7-1CF0-7733-0A53DDDBE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69E4ED-F179-1DAD-81E5-891D08521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22420-2DEE-381C-7AAF-169ED93F71F4}"/>
              </a:ext>
            </a:extLst>
          </p:cNvPr>
          <p:cNvSpPr>
            <a:spLocks noGrp="1"/>
          </p:cNvSpPr>
          <p:nvPr>
            <p:ph type="dt" sz="half" idx="10"/>
          </p:nvPr>
        </p:nvSpPr>
        <p:spPr/>
        <p:txBody>
          <a:bodyPr/>
          <a:lstStyle/>
          <a:p>
            <a:fld id="{613412C7-5376-4120-BE44-A53ED40524C5}" type="datetimeFigureOut">
              <a:rPr lang="en-US" smtClean="0"/>
              <a:t>7/28/2022</a:t>
            </a:fld>
            <a:endParaRPr lang="en-US"/>
          </a:p>
        </p:txBody>
      </p:sp>
      <p:sp>
        <p:nvSpPr>
          <p:cNvPr id="6" name="Footer Placeholder 5">
            <a:extLst>
              <a:ext uri="{FF2B5EF4-FFF2-40B4-BE49-F238E27FC236}">
                <a16:creationId xmlns:a16="http://schemas.microsoft.com/office/drawing/2014/main" id="{881494A9-3B9E-D334-56C5-2C9B97FCE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9E474-C9D5-FB77-E32E-F961C2BE2433}"/>
              </a:ext>
            </a:extLst>
          </p:cNvPr>
          <p:cNvSpPr>
            <a:spLocks noGrp="1"/>
          </p:cNvSpPr>
          <p:nvPr>
            <p:ph type="sldNum" sz="quarter" idx="12"/>
          </p:nvPr>
        </p:nvSpPr>
        <p:spPr/>
        <p:txBody>
          <a:bodyPr/>
          <a:lstStyle/>
          <a:p>
            <a:fld id="{CABA0C99-3E5A-48EF-B54D-EBED0CE0CBA4}" type="slidenum">
              <a:rPr lang="en-US" smtClean="0"/>
              <a:t>‹#›</a:t>
            </a:fld>
            <a:endParaRPr lang="en-US"/>
          </a:p>
        </p:txBody>
      </p:sp>
    </p:spTree>
    <p:extLst>
      <p:ext uri="{BB962C8B-B14F-4D97-AF65-F5344CB8AC3E}">
        <p14:creationId xmlns:p14="http://schemas.microsoft.com/office/powerpoint/2010/main" val="163814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61AEE-1EFC-9EE7-8ED7-70ED4CA68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ACF702-FE13-A006-91A9-16D3013A3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6B93F-243C-4E94-523D-F65795721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412C7-5376-4120-BE44-A53ED40524C5}" type="datetimeFigureOut">
              <a:rPr lang="en-US" smtClean="0"/>
              <a:t>7/28/2022</a:t>
            </a:fld>
            <a:endParaRPr lang="en-US"/>
          </a:p>
        </p:txBody>
      </p:sp>
      <p:sp>
        <p:nvSpPr>
          <p:cNvPr id="5" name="Footer Placeholder 4">
            <a:extLst>
              <a:ext uri="{FF2B5EF4-FFF2-40B4-BE49-F238E27FC236}">
                <a16:creationId xmlns:a16="http://schemas.microsoft.com/office/drawing/2014/main" id="{EA4AA553-6317-4B0F-4028-74578EB1E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5CA95-2EBB-132D-3C0F-8F744D533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A0C99-3E5A-48EF-B54D-EBED0CE0CBA4}" type="slidenum">
              <a:rPr lang="en-US" smtClean="0"/>
              <a:t>‹#›</a:t>
            </a:fld>
            <a:endParaRPr lang="en-US"/>
          </a:p>
        </p:txBody>
      </p:sp>
    </p:spTree>
    <p:extLst>
      <p:ext uri="{BB962C8B-B14F-4D97-AF65-F5344CB8AC3E}">
        <p14:creationId xmlns:p14="http://schemas.microsoft.com/office/powerpoint/2010/main" val="3352555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researchgate.net/profile/Tongchai-Thitiphuree" TargetMode="Externa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33EE-9DB8-EC3D-DC5E-0F389FC510B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34F0179-7A3B-9D20-7E29-F0E8DF02BCF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BDC2FB1-A977-3DF3-177A-1E15E0884787}"/>
              </a:ext>
            </a:extLst>
          </p:cNvPr>
          <p:cNvPicPr>
            <a:picLocks noChangeAspect="1"/>
          </p:cNvPicPr>
          <p:nvPr/>
        </p:nvPicPr>
        <p:blipFill>
          <a:blip r:embed="rId2"/>
          <a:stretch>
            <a:fillRect/>
          </a:stretch>
        </p:blipFill>
        <p:spPr>
          <a:xfrm>
            <a:off x="0" y="97220"/>
            <a:ext cx="12192000" cy="6663559"/>
          </a:xfrm>
          <a:prstGeom prst="rect">
            <a:avLst/>
          </a:prstGeom>
        </p:spPr>
      </p:pic>
      <p:sp>
        <p:nvSpPr>
          <p:cNvPr id="6" name="TextBox 5">
            <a:extLst>
              <a:ext uri="{FF2B5EF4-FFF2-40B4-BE49-F238E27FC236}">
                <a16:creationId xmlns:a16="http://schemas.microsoft.com/office/drawing/2014/main" id="{6189B85A-66CE-C848-B7C8-0DB0D0E88E2E}"/>
              </a:ext>
            </a:extLst>
          </p:cNvPr>
          <p:cNvSpPr txBox="1"/>
          <p:nvPr/>
        </p:nvSpPr>
        <p:spPr>
          <a:xfrm>
            <a:off x="256479" y="657921"/>
            <a:ext cx="4815742" cy="1477328"/>
          </a:xfrm>
          <a:prstGeom prst="rect">
            <a:avLst/>
          </a:prstGeom>
          <a:noFill/>
        </p:spPr>
        <p:txBody>
          <a:bodyPr wrap="none" rtlCol="0">
            <a:spAutoFit/>
          </a:bodyPr>
          <a:lstStyle/>
          <a:p>
            <a:r>
              <a:rPr lang="en-US" b="1" dirty="0">
                <a:latin typeface="Biome" panose="020B0502040204020203" pitchFamily="34" charset="0"/>
                <a:cs typeface="Biome" panose="020B0502040204020203" pitchFamily="34" charset="0"/>
              </a:rPr>
              <a:t>Emerging &amp; Persistent Contaminants</a:t>
            </a:r>
          </a:p>
          <a:p>
            <a:r>
              <a:rPr lang="en-US" b="1" dirty="0">
                <a:latin typeface="Biome" panose="020B0502040204020203" pitchFamily="34" charset="0"/>
                <a:cs typeface="Biome" panose="020B0502040204020203" pitchFamily="34" charset="0"/>
              </a:rPr>
              <a:t>In Upper Ping River Catchment, Thailand</a:t>
            </a:r>
          </a:p>
          <a:p>
            <a:endParaRPr lang="en-US" b="1" dirty="0">
              <a:latin typeface="Biome" panose="020B0502040204020203" pitchFamily="34" charset="0"/>
              <a:cs typeface="Biome" panose="020B0502040204020203" pitchFamily="34" charset="0"/>
            </a:endParaRPr>
          </a:p>
          <a:p>
            <a:r>
              <a:rPr lang="en-US" b="1" dirty="0">
                <a:latin typeface="Biome" panose="020B0502040204020203" pitchFamily="34" charset="0"/>
                <a:cs typeface="Biome" panose="020B0502040204020203" pitchFamily="34" charset="0"/>
              </a:rPr>
              <a:t>Lien Foundation &amp; NTU, Singapore</a:t>
            </a:r>
          </a:p>
          <a:p>
            <a:r>
              <a:rPr lang="en-US" b="1" dirty="0">
                <a:latin typeface="Biome" panose="020B0502040204020203" pitchFamily="34" charset="0"/>
                <a:cs typeface="Biome" panose="020B0502040204020203" pitchFamily="34" charset="0"/>
              </a:rPr>
              <a:t>Mae Jo University, Thailand</a:t>
            </a:r>
          </a:p>
        </p:txBody>
      </p:sp>
    </p:spTree>
    <p:extLst>
      <p:ext uri="{BB962C8B-B14F-4D97-AF65-F5344CB8AC3E}">
        <p14:creationId xmlns:p14="http://schemas.microsoft.com/office/powerpoint/2010/main" val="820757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6B00FA-7048-E8AD-496B-61AD88C4198C}"/>
              </a:ext>
            </a:extLst>
          </p:cNvPr>
          <p:cNvPicPr>
            <a:picLocks noChangeAspect="1"/>
          </p:cNvPicPr>
          <p:nvPr/>
        </p:nvPicPr>
        <p:blipFill>
          <a:blip r:embed="rId2"/>
          <a:stretch>
            <a:fillRect/>
          </a:stretch>
        </p:blipFill>
        <p:spPr>
          <a:xfrm>
            <a:off x="0" y="-50206"/>
            <a:ext cx="13344296" cy="6908206"/>
          </a:xfrm>
          <a:prstGeom prst="rect">
            <a:avLst/>
          </a:prstGeom>
        </p:spPr>
      </p:pic>
      <p:pic>
        <p:nvPicPr>
          <p:cNvPr id="7" name="Picture 6">
            <a:extLst>
              <a:ext uri="{FF2B5EF4-FFF2-40B4-BE49-F238E27FC236}">
                <a16:creationId xmlns:a16="http://schemas.microsoft.com/office/drawing/2014/main" id="{C94AD1AF-D862-8FF9-97DE-2FBBFF5924EC}"/>
              </a:ext>
            </a:extLst>
          </p:cNvPr>
          <p:cNvPicPr>
            <a:picLocks noChangeAspect="1"/>
          </p:cNvPicPr>
          <p:nvPr/>
        </p:nvPicPr>
        <p:blipFill>
          <a:blip r:embed="rId3"/>
          <a:stretch>
            <a:fillRect/>
          </a:stretch>
        </p:blipFill>
        <p:spPr>
          <a:xfrm>
            <a:off x="592719" y="4566425"/>
            <a:ext cx="11019764" cy="211873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BB1FC90E-29DF-1213-ED2C-BD7128CE3DD4}"/>
              </a:ext>
            </a:extLst>
          </p:cNvPr>
          <p:cNvSpPr txBox="1"/>
          <p:nvPr/>
        </p:nvSpPr>
        <p:spPr>
          <a:xfrm>
            <a:off x="10111688" y="369167"/>
            <a:ext cx="1712713" cy="923330"/>
          </a:xfrm>
          <a:prstGeom prst="rect">
            <a:avLst/>
          </a:prstGeom>
          <a:noFill/>
        </p:spPr>
        <p:txBody>
          <a:bodyPr wrap="none" rtlCol="0">
            <a:spAutoFit/>
          </a:bodyPr>
          <a:lstStyle/>
          <a:p>
            <a:pPr algn="ctr"/>
            <a:r>
              <a:rPr lang="en-US" dirty="0">
                <a:solidFill>
                  <a:schemeClr val="bg1"/>
                </a:solidFill>
              </a:rPr>
              <a:t>DEEP WELL</a:t>
            </a:r>
          </a:p>
          <a:p>
            <a:pPr algn="ctr"/>
            <a:r>
              <a:rPr lang="en-US" dirty="0">
                <a:solidFill>
                  <a:schemeClr val="bg1"/>
                </a:solidFill>
              </a:rPr>
              <a:t>Bo </a:t>
            </a:r>
            <a:r>
              <a:rPr lang="en-US" dirty="0" err="1">
                <a:solidFill>
                  <a:schemeClr val="bg1"/>
                </a:solidFill>
              </a:rPr>
              <a:t>Keo</a:t>
            </a:r>
            <a:r>
              <a:rPr lang="en-US" dirty="0">
                <a:solidFill>
                  <a:schemeClr val="bg1"/>
                </a:solidFill>
              </a:rPr>
              <a:t> School</a:t>
            </a:r>
          </a:p>
          <a:p>
            <a:pPr algn="ctr"/>
            <a:r>
              <a:rPr lang="en-US" dirty="0">
                <a:solidFill>
                  <a:schemeClr val="bg1"/>
                </a:solidFill>
              </a:rPr>
              <a:t>Agriculture Area</a:t>
            </a:r>
          </a:p>
        </p:txBody>
      </p:sp>
      <p:sp>
        <p:nvSpPr>
          <p:cNvPr id="5" name="TextBox 4">
            <a:extLst>
              <a:ext uri="{FF2B5EF4-FFF2-40B4-BE49-F238E27FC236}">
                <a16:creationId xmlns:a16="http://schemas.microsoft.com/office/drawing/2014/main" id="{F43983FA-5A8E-7E8D-9862-40F766FD1518}"/>
              </a:ext>
            </a:extLst>
          </p:cNvPr>
          <p:cNvSpPr txBox="1"/>
          <p:nvPr/>
        </p:nvSpPr>
        <p:spPr>
          <a:xfrm>
            <a:off x="8171364" y="4707360"/>
            <a:ext cx="2217851" cy="369332"/>
          </a:xfrm>
          <a:prstGeom prst="rect">
            <a:avLst/>
          </a:prstGeom>
          <a:noFill/>
        </p:spPr>
        <p:txBody>
          <a:bodyPr wrap="none" rtlCol="0">
            <a:spAutoFit/>
          </a:bodyPr>
          <a:lstStyle/>
          <a:p>
            <a:pPr algn="ctr"/>
            <a:r>
              <a:rPr lang="en-US" b="1" dirty="0">
                <a:solidFill>
                  <a:srgbClr val="FF0000"/>
                </a:solidFill>
              </a:rPr>
              <a:t>Kids drink this water!</a:t>
            </a:r>
          </a:p>
        </p:txBody>
      </p:sp>
      <p:pic>
        <p:nvPicPr>
          <p:cNvPr id="4" name="Picture 3" descr="A group of children posing for a photo&#10;&#10;Description automatically generated with medium confidence">
            <a:extLst>
              <a:ext uri="{FF2B5EF4-FFF2-40B4-BE49-F238E27FC236}">
                <a16:creationId xmlns:a16="http://schemas.microsoft.com/office/drawing/2014/main" id="{80FB29F2-A991-784D-30A0-8C9C2C3AB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87" y="529167"/>
            <a:ext cx="2456746" cy="18425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0931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31CA1-3C5C-3AAA-F97D-7E2DBFC7F1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A88B5F-BB94-5CD4-A2AC-069C6A1379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5650F23-BB78-48B7-EE2D-D30E35A5EF14}"/>
              </a:ext>
            </a:extLst>
          </p:cNvPr>
          <p:cNvPicPr>
            <a:picLocks noChangeAspect="1"/>
          </p:cNvPicPr>
          <p:nvPr/>
        </p:nvPicPr>
        <p:blipFill>
          <a:blip r:embed="rId2"/>
          <a:stretch>
            <a:fillRect/>
          </a:stretch>
        </p:blipFill>
        <p:spPr>
          <a:xfrm>
            <a:off x="0" y="0"/>
            <a:ext cx="12192000" cy="6680118"/>
          </a:xfrm>
          <a:prstGeom prst="rect">
            <a:avLst/>
          </a:prstGeom>
        </p:spPr>
      </p:pic>
      <p:sp>
        <p:nvSpPr>
          <p:cNvPr id="6" name="TextBox 5">
            <a:extLst>
              <a:ext uri="{FF2B5EF4-FFF2-40B4-BE49-F238E27FC236}">
                <a16:creationId xmlns:a16="http://schemas.microsoft.com/office/drawing/2014/main" id="{A8840F99-4E2D-6ACA-D543-B1D8ED8A0E7B}"/>
              </a:ext>
            </a:extLst>
          </p:cNvPr>
          <p:cNvSpPr txBox="1"/>
          <p:nvPr/>
        </p:nvSpPr>
        <p:spPr>
          <a:xfrm>
            <a:off x="7916935" y="312665"/>
            <a:ext cx="4238340" cy="1200329"/>
          </a:xfrm>
          <a:prstGeom prst="rect">
            <a:avLst/>
          </a:prstGeom>
          <a:noFill/>
        </p:spPr>
        <p:txBody>
          <a:bodyPr wrap="none" rtlCol="0">
            <a:spAutoFit/>
          </a:bodyPr>
          <a:lstStyle/>
          <a:p>
            <a:r>
              <a:rPr lang="en-US" sz="2400" b="1" dirty="0"/>
              <a:t>Mae Kha Canal in Chiang Mai</a:t>
            </a:r>
          </a:p>
          <a:p>
            <a:r>
              <a:rPr lang="en-US" sz="1600" dirty="0"/>
              <a:t>Famous for being polluted</a:t>
            </a:r>
          </a:p>
          <a:p>
            <a:r>
              <a:rPr lang="en-US" sz="1600" dirty="0"/>
              <a:t>3 main drainages points to Ping River</a:t>
            </a:r>
          </a:p>
          <a:p>
            <a:r>
              <a:rPr lang="en-US" sz="1600" dirty="0"/>
              <a:t>Urban contaminants: sewage, hospital, industrial</a:t>
            </a:r>
          </a:p>
        </p:txBody>
      </p:sp>
      <p:sp>
        <p:nvSpPr>
          <p:cNvPr id="7" name="Oval 6">
            <a:extLst>
              <a:ext uri="{FF2B5EF4-FFF2-40B4-BE49-F238E27FC236}">
                <a16:creationId xmlns:a16="http://schemas.microsoft.com/office/drawing/2014/main" id="{63239E17-A691-C672-BA95-2591A892558A}"/>
              </a:ext>
            </a:extLst>
          </p:cNvPr>
          <p:cNvSpPr/>
          <p:nvPr/>
        </p:nvSpPr>
        <p:spPr>
          <a:xfrm>
            <a:off x="3651701" y="100289"/>
            <a:ext cx="412954" cy="41295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21B0BB-B181-6EAD-50E5-49023CABA331}"/>
              </a:ext>
            </a:extLst>
          </p:cNvPr>
          <p:cNvSpPr/>
          <p:nvPr/>
        </p:nvSpPr>
        <p:spPr>
          <a:xfrm>
            <a:off x="4059679" y="1911104"/>
            <a:ext cx="412954" cy="4129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0891E2-0D92-DB6F-5401-0039ABF3F868}"/>
              </a:ext>
            </a:extLst>
          </p:cNvPr>
          <p:cNvSpPr/>
          <p:nvPr/>
        </p:nvSpPr>
        <p:spPr>
          <a:xfrm>
            <a:off x="3997204" y="6341117"/>
            <a:ext cx="412954" cy="41295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D86B064-2C64-6D98-D247-1190F32A2DC8}"/>
              </a:ext>
            </a:extLst>
          </p:cNvPr>
          <p:cNvSpPr txBox="1"/>
          <p:nvPr/>
        </p:nvSpPr>
        <p:spPr>
          <a:xfrm>
            <a:off x="3606485" y="102231"/>
            <a:ext cx="452368" cy="369332"/>
          </a:xfrm>
          <a:prstGeom prst="rect">
            <a:avLst/>
          </a:prstGeom>
          <a:noFill/>
        </p:spPr>
        <p:txBody>
          <a:bodyPr wrap="none" rtlCol="0">
            <a:spAutoFit/>
          </a:bodyPr>
          <a:lstStyle/>
          <a:p>
            <a:r>
              <a:rPr lang="en-US" dirty="0">
                <a:solidFill>
                  <a:schemeClr val="bg1"/>
                </a:solidFill>
              </a:rPr>
              <a:t>PN</a:t>
            </a:r>
          </a:p>
        </p:txBody>
      </p:sp>
      <p:sp>
        <p:nvSpPr>
          <p:cNvPr id="11" name="TextBox 10">
            <a:extLst>
              <a:ext uri="{FF2B5EF4-FFF2-40B4-BE49-F238E27FC236}">
                <a16:creationId xmlns:a16="http://schemas.microsoft.com/office/drawing/2014/main" id="{D4801951-B248-CBC6-5149-CF40DFA5D38A}"/>
              </a:ext>
            </a:extLst>
          </p:cNvPr>
          <p:cNvSpPr txBox="1"/>
          <p:nvPr/>
        </p:nvSpPr>
        <p:spPr>
          <a:xfrm>
            <a:off x="3980386" y="6354417"/>
            <a:ext cx="409086" cy="369332"/>
          </a:xfrm>
          <a:prstGeom prst="rect">
            <a:avLst/>
          </a:prstGeom>
          <a:noFill/>
        </p:spPr>
        <p:txBody>
          <a:bodyPr wrap="none" rtlCol="0">
            <a:spAutoFit/>
          </a:bodyPr>
          <a:lstStyle/>
          <a:p>
            <a:r>
              <a:rPr lang="en-US" dirty="0">
                <a:solidFill>
                  <a:schemeClr val="bg1"/>
                </a:solidFill>
              </a:rPr>
              <a:t>PS</a:t>
            </a:r>
          </a:p>
        </p:txBody>
      </p:sp>
      <p:sp>
        <p:nvSpPr>
          <p:cNvPr id="12" name="TextBox 11">
            <a:extLst>
              <a:ext uri="{FF2B5EF4-FFF2-40B4-BE49-F238E27FC236}">
                <a16:creationId xmlns:a16="http://schemas.microsoft.com/office/drawing/2014/main" id="{ED7B81E1-5ED3-190F-1997-487490BD5351}"/>
              </a:ext>
            </a:extLst>
          </p:cNvPr>
          <p:cNvSpPr txBox="1"/>
          <p:nvPr/>
        </p:nvSpPr>
        <p:spPr>
          <a:xfrm>
            <a:off x="4037181" y="1913046"/>
            <a:ext cx="426720" cy="369332"/>
          </a:xfrm>
          <a:prstGeom prst="rect">
            <a:avLst/>
          </a:prstGeom>
          <a:noFill/>
        </p:spPr>
        <p:txBody>
          <a:bodyPr wrap="none" rtlCol="0">
            <a:spAutoFit/>
          </a:bodyPr>
          <a:lstStyle/>
          <a:p>
            <a:r>
              <a:rPr lang="en-US" dirty="0">
                <a:solidFill>
                  <a:schemeClr val="bg1"/>
                </a:solidFill>
              </a:rPr>
              <a:t>LH</a:t>
            </a:r>
          </a:p>
        </p:txBody>
      </p:sp>
      <p:sp>
        <p:nvSpPr>
          <p:cNvPr id="14" name="TextBox 13">
            <a:extLst>
              <a:ext uri="{FF2B5EF4-FFF2-40B4-BE49-F238E27FC236}">
                <a16:creationId xmlns:a16="http://schemas.microsoft.com/office/drawing/2014/main" id="{2FBD9888-854A-0D8E-EDFB-5B39D2127D7D}"/>
              </a:ext>
            </a:extLst>
          </p:cNvPr>
          <p:cNvSpPr txBox="1"/>
          <p:nvPr/>
        </p:nvSpPr>
        <p:spPr>
          <a:xfrm>
            <a:off x="0" y="6179866"/>
            <a:ext cx="3776870" cy="461665"/>
          </a:xfrm>
          <a:prstGeom prst="rect">
            <a:avLst/>
          </a:prstGeom>
          <a:solidFill>
            <a:schemeClr val="bg2"/>
          </a:solidFill>
        </p:spPr>
        <p:txBody>
          <a:bodyPr wrap="square">
            <a:spAutoFit/>
          </a:bodyPr>
          <a:lstStyle/>
          <a:p>
            <a:r>
              <a:rPr lang="en-US" sz="1200" dirty="0" err="1"/>
              <a:t>Sunantana</a:t>
            </a:r>
            <a:r>
              <a:rPr lang="en-US" sz="1200" dirty="0"/>
              <a:t> </a:t>
            </a:r>
            <a:r>
              <a:rPr lang="en-US" sz="1200" dirty="0" err="1"/>
              <a:t>Nuanla</a:t>
            </a:r>
            <a:r>
              <a:rPr lang="en-US" sz="1200" dirty="0"/>
              <a:t>-or</a:t>
            </a:r>
          </a:p>
          <a:p>
            <a:r>
              <a:rPr lang="en-US" sz="1200" dirty="0"/>
              <a:t>(https://www.asla.org/2016studentawards/161372.html)</a:t>
            </a:r>
          </a:p>
        </p:txBody>
      </p:sp>
    </p:spTree>
    <p:extLst>
      <p:ext uri="{BB962C8B-B14F-4D97-AF65-F5344CB8AC3E}">
        <p14:creationId xmlns:p14="http://schemas.microsoft.com/office/powerpoint/2010/main" val="3122231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building, outdoor, house&#10;&#10;Description automatically generated">
            <a:extLst>
              <a:ext uri="{FF2B5EF4-FFF2-40B4-BE49-F238E27FC236}">
                <a16:creationId xmlns:a16="http://schemas.microsoft.com/office/drawing/2014/main" id="{17A061B8-C21A-2301-2D9E-AEE94DE583FB}"/>
              </a:ext>
            </a:extLst>
          </p:cNvPr>
          <p:cNvPicPr>
            <a:picLocks noChangeAspect="1"/>
          </p:cNvPicPr>
          <p:nvPr/>
        </p:nvPicPr>
        <p:blipFill rotWithShape="1">
          <a:blip r:embed="rId2">
            <a:extLst>
              <a:ext uri="{28A0092B-C50C-407E-A947-70E740481C1C}">
                <a14:useLocalDpi xmlns:a14="http://schemas.microsoft.com/office/drawing/2010/main" val="0"/>
              </a:ext>
            </a:extLst>
          </a:blip>
          <a:srcRect l="3879" r="7527" b="-2"/>
          <a:stretch/>
        </p:blipFill>
        <p:spPr>
          <a:xfrm>
            <a:off x="20" y="10"/>
            <a:ext cx="4003019" cy="3388883"/>
          </a:xfrm>
          <a:prstGeom prst="rect">
            <a:avLst/>
          </a:prstGeom>
        </p:spPr>
      </p:pic>
      <p:pic>
        <p:nvPicPr>
          <p:cNvPr id="10" name="Picture 9" descr="A picture containing building, sky, outdoor, walkway&#10;&#10;Description automatically generated">
            <a:extLst>
              <a:ext uri="{FF2B5EF4-FFF2-40B4-BE49-F238E27FC236}">
                <a16:creationId xmlns:a16="http://schemas.microsoft.com/office/drawing/2014/main" id="{23A09AA4-55E2-D363-873A-59E5D82DCF65}"/>
              </a:ext>
            </a:extLst>
          </p:cNvPr>
          <p:cNvPicPr>
            <a:picLocks noChangeAspect="1"/>
          </p:cNvPicPr>
          <p:nvPr/>
        </p:nvPicPr>
        <p:blipFill rotWithShape="1">
          <a:blip r:embed="rId3">
            <a:extLst>
              <a:ext uri="{28A0092B-C50C-407E-A947-70E740481C1C}">
                <a14:useLocalDpi xmlns:a14="http://schemas.microsoft.com/office/drawing/2010/main" val="0"/>
              </a:ext>
            </a:extLst>
          </a:blip>
          <a:srcRect r="11020" b="4"/>
          <a:stretch/>
        </p:blipFill>
        <p:spPr>
          <a:xfrm>
            <a:off x="4094479" y="10"/>
            <a:ext cx="4014047" cy="3383270"/>
          </a:xfrm>
          <a:prstGeom prst="rect">
            <a:avLst/>
          </a:prstGeom>
        </p:spPr>
      </p:pic>
      <p:pic>
        <p:nvPicPr>
          <p:cNvPr id="6" name="Picture 5" descr="A picture containing tree, outdoor, building, bushes&#10;&#10;Description automatically generated">
            <a:extLst>
              <a:ext uri="{FF2B5EF4-FFF2-40B4-BE49-F238E27FC236}">
                <a16:creationId xmlns:a16="http://schemas.microsoft.com/office/drawing/2014/main" id="{5A0A3870-1596-7BE1-C013-B0E912233FA2}"/>
              </a:ext>
            </a:extLst>
          </p:cNvPr>
          <p:cNvPicPr>
            <a:picLocks noChangeAspect="1"/>
          </p:cNvPicPr>
          <p:nvPr/>
        </p:nvPicPr>
        <p:blipFill rotWithShape="1">
          <a:blip r:embed="rId4">
            <a:extLst>
              <a:ext uri="{28A0092B-C50C-407E-A947-70E740481C1C}">
                <a14:useLocalDpi xmlns:a14="http://schemas.microsoft.com/office/drawing/2010/main" val="0"/>
              </a:ext>
            </a:extLst>
          </a:blip>
          <a:srcRect l="3040" r="8224" b="4"/>
          <a:stretch/>
        </p:blipFill>
        <p:spPr>
          <a:xfrm>
            <a:off x="8188960" y="10"/>
            <a:ext cx="4003039" cy="3383270"/>
          </a:xfrm>
          <a:prstGeom prst="rect">
            <a:avLst/>
          </a:prstGeom>
        </p:spPr>
      </p:pic>
      <p:pic>
        <p:nvPicPr>
          <p:cNvPr id="8" name="Picture 7" descr="A picture containing tree, outdoor&#10;&#10;Description automatically generated">
            <a:extLst>
              <a:ext uri="{FF2B5EF4-FFF2-40B4-BE49-F238E27FC236}">
                <a16:creationId xmlns:a16="http://schemas.microsoft.com/office/drawing/2014/main" id="{E9C1CC60-919D-02CE-C5A9-2AAB048BB7E1}"/>
              </a:ext>
            </a:extLst>
          </p:cNvPr>
          <p:cNvPicPr>
            <a:picLocks noChangeAspect="1"/>
          </p:cNvPicPr>
          <p:nvPr/>
        </p:nvPicPr>
        <p:blipFill rotWithShape="1">
          <a:blip r:embed="rId5">
            <a:extLst>
              <a:ext uri="{28A0092B-C50C-407E-A947-70E740481C1C}">
                <a14:useLocalDpi xmlns:a14="http://schemas.microsoft.com/office/drawing/2010/main" val="0"/>
              </a:ext>
            </a:extLst>
          </a:blip>
          <a:srcRect l="8296" r="3110" b="-3"/>
          <a:stretch/>
        </p:blipFill>
        <p:spPr>
          <a:xfrm>
            <a:off x="20" y="3469102"/>
            <a:ext cx="4003019" cy="3388893"/>
          </a:xfrm>
          <a:prstGeom prst="rect">
            <a:avLst/>
          </a:prstGeom>
        </p:spPr>
      </p:pic>
      <p:pic>
        <p:nvPicPr>
          <p:cNvPr id="12" name="Picture 11" descr="A picture containing sky, grass, outdoor, cloudy&#10;&#10;Description automatically generated">
            <a:extLst>
              <a:ext uri="{FF2B5EF4-FFF2-40B4-BE49-F238E27FC236}">
                <a16:creationId xmlns:a16="http://schemas.microsoft.com/office/drawing/2014/main" id="{94E9A818-9561-3B7A-E65D-704820C0FBB9}"/>
              </a:ext>
            </a:extLst>
          </p:cNvPr>
          <p:cNvPicPr>
            <a:picLocks noChangeAspect="1"/>
          </p:cNvPicPr>
          <p:nvPr/>
        </p:nvPicPr>
        <p:blipFill rotWithShape="1">
          <a:blip r:embed="rId6">
            <a:extLst>
              <a:ext uri="{28A0092B-C50C-407E-A947-70E740481C1C}">
                <a14:useLocalDpi xmlns:a14="http://schemas.microsoft.com/office/drawing/2010/main" val="0"/>
              </a:ext>
            </a:extLst>
          </a:blip>
          <a:srcRect l="11017" r="4" b="4"/>
          <a:stretch/>
        </p:blipFill>
        <p:spPr>
          <a:xfrm>
            <a:off x="4094479" y="3469102"/>
            <a:ext cx="4014047" cy="3383280"/>
          </a:xfrm>
          <a:prstGeom prst="rect">
            <a:avLst/>
          </a:prstGeom>
        </p:spPr>
      </p:pic>
      <p:pic>
        <p:nvPicPr>
          <p:cNvPr id="3" name="Picture 2">
            <a:extLst>
              <a:ext uri="{FF2B5EF4-FFF2-40B4-BE49-F238E27FC236}">
                <a16:creationId xmlns:a16="http://schemas.microsoft.com/office/drawing/2014/main" id="{5A27B316-01A4-C4DC-4B9E-FED4C69F4597}"/>
              </a:ext>
            </a:extLst>
          </p:cNvPr>
          <p:cNvPicPr>
            <a:picLocks noChangeAspect="1"/>
          </p:cNvPicPr>
          <p:nvPr/>
        </p:nvPicPr>
        <p:blipFill rotWithShape="1">
          <a:blip r:embed="rId7"/>
          <a:srcRect l="28680" r="9181" b="-1"/>
          <a:stretch/>
        </p:blipFill>
        <p:spPr>
          <a:xfrm>
            <a:off x="8199966" y="3469102"/>
            <a:ext cx="3992034" cy="3388893"/>
          </a:xfrm>
          <a:prstGeom prst="rect">
            <a:avLst/>
          </a:prstGeom>
        </p:spPr>
      </p:pic>
      <p:sp>
        <p:nvSpPr>
          <p:cNvPr id="13" name="TextBox 12">
            <a:extLst>
              <a:ext uri="{FF2B5EF4-FFF2-40B4-BE49-F238E27FC236}">
                <a16:creationId xmlns:a16="http://schemas.microsoft.com/office/drawing/2014/main" id="{DDE4DE29-B1DA-870A-C265-5B007248BFFD}"/>
              </a:ext>
            </a:extLst>
          </p:cNvPr>
          <p:cNvSpPr txBox="1"/>
          <p:nvPr/>
        </p:nvSpPr>
        <p:spPr>
          <a:xfrm>
            <a:off x="4705815" y="3049859"/>
            <a:ext cx="2978701" cy="646331"/>
          </a:xfrm>
          <a:prstGeom prst="rect">
            <a:avLst/>
          </a:prstGeom>
          <a:solidFill>
            <a:schemeClr val="accent3">
              <a:lumMod val="20000"/>
              <a:lumOff val="80000"/>
            </a:schemeClr>
          </a:solidFill>
          <a:ln>
            <a:solidFill>
              <a:schemeClr val="accent4">
                <a:lumMod val="20000"/>
                <a:lumOff val="80000"/>
              </a:schemeClr>
            </a:solidFill>
          </a:ln>
        </p:spPr>
        <p:txBody>
          <a:bodyPr wrap="none" rtlCol="0">
            <a:spAutoFit/>
          </a:bodyPr>
          <a:lstStyle/>
          <a:p>
            <a:r>
              <a:rPr lang="en-US" sz="3600" dirty="0"/>
              <a:t>Mae Kha Canal</a:t>
            </a:r>
          </a:p>
        </p:txBody>
      </p:sp>
      <p:sp>
        <p:nvSpPr>
          <p:cNvPr id="14" name="TextBox 13">
            <a:extLst>
              <a:ext uri="{FF2B5EF4-FFF2-40B4-BE49-F238E27FC236}">
                <a16:creationId xmlns:a16="http://schemas.microsoft.com/office/drawing/2014/main" id="{4F4F79CE-DC30-4427-BAEE-074FC3DA1875}"/>
              </a:ext>
            </a:extLst>
          </p:cNvPr>
          <p:cNvSpPr txBox="1"/>
          <p:nvPr/>
        </p:nvSpPr>
        <p:spPr>
          <a:xfrm>
            <a:off x="4288025" y="6417838"/>
            <a:ext cx="1969898" cy="369332"/>
          </a:xfrm>
          <a:prstGeom prst="rect">
            <a:avLst/>
          </a:prstGeom>
          <a:solidFill>
            <a:schemeClr val="bg1"/>
          </a:solidFill>
        </p:spPr>
        <p:txBody>
          <a:bodyPr wrap="none" rtlCol="0">
            <a:spAutoFit/>
          </a:bodyPr>
          <a:lstStyle/>
          <a:p>
            <a:r>
              <a:rPr lang="en-US" dirty="0" err="1"/>
              <a:t>Lanna</a:t>
            </a:r>
            <a:r>
              <a:rPr lang="en-US" dirty="0"/>
              <a:t> Hospital Site</a:t>
            </a:r>
          </a:p>
        </p:txBody>
      </p:sp>
      <p:sp>
        <p:nvSpPr>
          <p:cNvPr id="16" name="TextBox 15">
            <a:extLst>
              <a:ext uri="{FF2B5EF4-FFF2-40B4-BE49-F238E27FC236}">
                <a16:creationId xmlns:a16="http://schemas.microsoft.com/office/drawing/2014/main" id="{0EC25351-A1A4-1CD8-8C69-2455D53BAA10}"/>
              </a:ext>
            </a:extLst>
          </p:cNvPr>
          <p:cNvSpPr txBox="1"/>
          <p:nvPr/>
        </p:nvSpPr>
        <p:spPr>
          <a:xfrm>
            <a:off x="101284" y="6411211"/>
            <a:ext cx="1198470" cy="369332"/>
          </a:xfrm>
          <a:prstGeom prst="rect">
            <a:avLst/>
          </a:prstGeom>
          <a:solidFill>
            <a:schemeClr val="bg1"/>
          </a:solidFill>
        </p:spPr>
        <p:txBody>
          <a:bodyPr wrap="none" rtlCol="0">
            <a:spAutoFit/>
          </a:bodyPr>
          <a:lstStyle/>
          <a:p>
            <a:r>
              <a:rPr lang="en-US" dirty="0"/>
              <a:t>Ice Factory</a:t>
            </a:r>
          </a:p>
        </p:txBody>
      </p:sp>
      <p:sp>
        <p:nvSpPr>
          <p:cNvPr id="18" name="TextBox 17">
            <a:extLst>
              <a:ext uri="{FF2B5EF4-FFF2-40B4-BE49-F238E27FC236}">
                <a16:creationId xmlns:a16="http://schemas.microsoft.com/office/drawing/2014/main" id="{D9197150-0D5E-E813-B23C-AF628C86FDC5}"/>
              </a:ext>
            </a:extLst>
          </p:cNvPr>
          <p:cNvSpPr txBox="1"/>
          <p:nvPr/>
        </p:nvSpPr>
        <p:spPr>
          <a:xfrm>
            <a:off x="6415945" y="54901"/>
            <a:ext cx="1597873" cy="369332"/>
          </a:xfrm>
          <a:prstGeom prst="rect">
            <a:avLst/>
          </a:prstGeom>
          <a:solidFill>
            <a:schemeClr val="bg1"/>
          </a:solidFill>
        </p:spPr>
        <p:txBody>
          <a:bodyPr wrap="none" rtlCol="0">
            <a:spAutoFit/>
          </a:bodyPr>
          <a:lstStyle/>
          <a:p>
            <a:r>
              <a:rPr lang="en-US" dirty="0"/>
              <a:t>Exit to the Ping</a:t>
            </a:r>
          </a:p>
        </p:txBody>
      </p:sp>
      <p:sp>
        <p:nvSpPr>
          <p:cNvPr id="19" name="TextBox 18">
            <a:extLst>
              <a:ext uri="{FF2B5EF4-FFF2-40B4-BE49-F238E27FC236}">
                <a16:creationId xmlns:a16="http://schemas.microsoft.com/office/drawing/2014/main" id="{FDD1E132-5AF9-E287-9ED8-97D7A87A28AB}"/>
              </a:ext>
            </a:extLst>
          </p:cNvPr>
          <p:cNvSpPr txBox="1"/>
          <p:nvPr/>
        </p:nvSpPr>
        <p:spPr>
          <a:xfrm>
            <a:off x="9720470" y="59634"/>
            <a:ext cx="2404954" cy="369332"/>
          </a:xfrm>
          <a:prstGeom prst="rect">
            <a:avLst/>
          </a:prstGeom>
          <a:solidFill>
            <a:schemeClr val="bg1"/>
          </a:solidFill>
        </p:spPr>
        <p:txBody>
          <a:bodyPr wrap="none" rtlCol="0">
            <a:spAutoFit/>
          </a:bodyPr>
          <a:lstStyle/>
          <a:p>
            <a:r>
              <a:rPr lang="en-US" dirty="0"/>
              <a:t>Eye clinic &amp; Automotive</a:t>
            </a:r>
          </a:p>
        </p:txBody>
      </p:sp>
      <p:sp>
        <p:nvSpPr>
          <p:cNvPr id="20" name="TextBox 19">
            <a:extLst>
              <a:ext uri="{FF2B5EF4-FFF2-40B4-BE49-F238E27FC236}">
                <a16:creationId xmlns:a16="http://schemas.microsoft.com/office/drawing/2014/main" id="{31361DCF-41BD-50DE-C7E4-49C9717E283A}"/>
              </a:ext>
            </a:extLst>
          </p:cNvPr>
          <p:cNvSpPr txBox="1"/>
          <p:nvPr/>
        </p:nvSpPr>
        <p:spPr>
          <a:xfrm>
            <a:off x="8288288" y="6402692"/>
            <a:ext cx="1977529" cy="369332"/>
          </a:xfrm>
          <a:prstGeom prst="rect">
            <a:avLst/>
          </a:prstGeom>
          <a:solidFill>
            <a:schemeClr val="bg1"/>
          </a:solidFill>
        </p:spPr>
        <p:txBody>
          <a:bodyPr wrap="none" rtlCol="0">
            <a:spAutoFit/>
          </a:bodyPr>
          <a:lstStyle/>
          <a:p>
            <a:r>
              <a:rPr lang="en-US" dirty="0"/>
              <a:t>Road and domestic</a:t>
            </a:r>
          </a:p>
        </p:txBody>
      </p:sp>
      <p:sp>
        <p:nvSpPr>
          <p:cNvPr id="21" name="TextBox 20">
            <a:extLst>
              <a:ext uri="{FF2B5EF4-FFF2-40B4-BE49-F238E27FC236}">
                <a16:creationId xmlns:a16="http://schemas.microsoft.com/office/drawing/2014/main" id="{B680276D-ECC2-61EE-7617-FBF684C5934C}"/>
              </a:ext>
            </a:extLst>
          </p:cNvPr>
          <p:cNvSpPr txBox="1"/>
          <p:nvPr/>
        </p:nvSpPr>
        <p:spPr>
          <a:xfrm>
            <a:off x="2846377" y="86138"/>
            <a:ext cx="1043876" cy="369332"/>
          </a:xfrm>
          <a:prstGeom prst="rect">
            <a:avLst/>
          </a:prstGeom>
          <a:solidFill>
            <a:schemeClr val="bg1"/>
          </a:solidFill>
        </p:spPr>
        <p:txBody>
          <a:bodyPr wrap="none" rtlCol="0">
            <a:spAutoFit/>
          </a:bodyPr>
          <a:lstStyle/>
          <a:p>
            <a:r>
              <a:rPr lang="en-US" dirty="0"/>
              <a:t>Sampling</a:t>
            </a:r>
          </a:p>
        </p:txBody>
      </p:sp>
    </p:spTree>
    <p:extLst>
      <p:ext uri="{BB962C8B-B14F-4D97-AF65-F5344CB8AC3E}">
        <p14:creationId xmlns:p14="http://schemas.microsoft.com/office/powerpoint/2010/main" val="3783164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9F630-7325-7469-B865-C11488FAC660}"/>
              </a:ext>
            </a:extLst>
          </p:cNvPr>
          <p:cNvPicPr>
            <a:picLocks noChangeAspect="1"/>
          </p:cNvPicPr>
          <p:nvPr/>
        </p:nvPicPr>
        <p:blipFill>
          <a:blip r:embed="rId2"/>
          <a:stretch>
            <a:fillRect/>
          </a:stretch>
        </p:blipFill>
        <p:spPr>
          <a:xfrm>
            <a:off x="67042" y="1349297"/>
            <a:ext cx="11857328" cy="4647916"/>
          </a:xfrm>
          <a:prstGeom prst="rect">
            <a:avLst/>
          </a:prstGeom>
        </p:spPr>
      </p:pic>
      <p:sp>
        <p:nvSpPr>
          <p:cNvPr id="6" name="Rectangle 5">
            <a:extLst>
              <a:ext uri="{FF2B5EF4-FFF2-40B4-BE49-F238E27FC236}">
                <a16:creationId xmlns:a16="http://schemas.microsoft.com/office/drawing/2014/main" id="{59DEB160-6A06-D67D-5778-C2E5D1C36B9B}"/>
              </a:ext>
            </a:extLst>
          </p:cNvPr>
          <p:cNvSpPr/>
          <p:nvPr/>
        </p:nvSpPr>
        <p:spPr>
          <a:xfrm>
            <a:off x="556659" y="496751"/>
            <a:ext cx="1001094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Canal draining from </a:t>
            </a:r>
            <a:r>
              <a:rPr lang="en-US" sz="5400" dirty="0" err="1">
                <a:ln w="0"/>
                <a:effectLst>
                  <a:outerShdw blurRad="38100" dist="19050" dir="2700000" algn="tl" rotWithShape="0">
                    <a:schemeClr val="dk1">
                      <a:alpha val="40000"/>
                    </a:schemeClr>
                  </a:outerShdw>
                </a:effectLst>
              </a:rPr>
              <a:t>Lanna</a:t>
            </a:r>
            <a:r>
              <a:rPr lang="en-US" sz="5400" dirty="0">
                <a:ln w="0"/>
                <a:effectLst>
                  <a:outerShdw blurRad="38100" dist="19050" dir="2700000" algn="tl" rotWithShape="0">
                    <a:schemeClr val="dk1">
                      <a:alpha val="40000"/>
                    </a:schemeClr>
                  </a:outerShdw>
                </a:effectLst>
              </a:rPr>
              <a:t> Hospital</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TextBox 6">
            <a:extLst>
              <a:ext uri="{FF2B5EF4-FFF2-40B4-BE49-F238E27FC236}">
                <a16:creationId xmlns:a16="http://schemas.microsoft.com/office/drawing/2014/main" id="{13D46B9E-FE44-F6FD-A9ED-C3DC9ADB6B89}"/>
              </a:ext>
            </a:extLst>
          </p:cNvPr>
          <p:cNvSpPr txBox="1"/>
          <p:nvPr/>
        </p:nvSpPr>
        <p:spPr>
          <a:xfrm>
            <a:off x="140429" y="6084306"/>
            <a:ext cx="4372287" cy="369332"/>
          </a:xfrm>
          <a:prstGeom prst="rect">
            <a:avLst/>
          </a:prstGeom>
          <a:solidFill>
            <a:schemeClr val="tx1"/>
          </a:solidFill>
        </p:spPr>
        <p:txBody>
          <a:bodyPr wrap="none" rtlCol="0">
            <a:spAutoFit/>
          </a:bodyPr>
          <a:lstStyle/>
          <a:p>
            <a:r>
              <a:rPr lang="en-US" dirty="0">
                <a:solidFill>
                  <a:schemeClr val="bg1"/>
                </a:solidFill>
              </a:rPr>
              <a:t>Water drains to Ping River in less than 400 m</a:t>
            </a:r>
          </a:p>
        </p:txBody>
      </p:sp>
    </p:spTree>
    <p:extLst>
      <p:ext uri="{BB962C8B-B14F-4D97-AF65-F5344CB8AC3E}">
        <p14:creationId xmlns:p14="http://schemas.microsoft.com/office/powerpoint/2010/main" val="32560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00DABE-2382-0882-56DF-433393A9A33C}"/>
              </a:ext>
            </a:extLst>
          </p:cNvPr>
          <p:cNvPicPr>
            <a:picLocks noChangeAspect="1"/>
          </p:cNvPicPr>
          <p:nvPr/>
        </p:nvPicPr>
        <p:blipFill>
          <a:blip r:embed="rId2"/>
          <a:stretch>
            <a:fillRect/>
          </a:stretch>
        </p:blipFill>
        <p:spPr>
          <a:xfrm>
            <a:off x="304027" y="689221"/>
            <a:ext cx="8436729" cy="5211783"/>
          </a:xfrm>
          <a:prstGeom prst="rect">
            <a:avLst/>
          </a:prstGeom>
        </p:spPr>
      </p:pic>
      <p:sp>
        <p:nvSpPr>
          <p:cNvPr id="2" name="TextBox 1">
            <a:extLst>
              <a:ext uri="{FF2B5EF4-FFF2-40B4-BE49-F238E27FC236}">
                <a16:creationId xmlns:a16="http://schemas.microsoft.com/office/drawing/2014/main" id="{C2C62475-5EB7-ED2D-B613-92A5D78FC46A}"/>
              </a:ext>
            </a:extLst>
          </p:cNvPr>
          <p:cNvSpPr txBox="1"/>
          <p:nvPr/>
        </p:nvSpPr>
        <p:spPr>
          <a:xfrm>
            <a:off x="9274630" y="2567135"/>
            <a:ext cx="2317236" cy="2616101"/>
          </a:xfrm>
          <a:prstGeom prst="rect">
            <a:avLst/>
          </a:prstGeom>
          <a:noFill/>
          <a:ln>
            <a:solidFill>
              <a:schemeClr val="accent1">
                <a:shade val="50000"/>
              </a:schemeClr>
            </a:solidFill>
          </a:ln>
        </p:spPr>
        <p:txBody>
          <a:bodyPr wrap="square" rtlCol="0">
            <a:spAutoFit/>
          </a:bodyPr>
          <a:lstStyle/>
          <a:p>
            <a:pPr algn="ctr"/>
            <a:r>
              <a:rPr lang="en-US" b="1" dirty="0"/>
              <a:t>TAKE HOME</a:t>
            </a:r>
          </a:p>
          <a:p>
            <a:endParaRPr lang="en-US" dirty="0"/>
          </a:p>
          <a:p>
            <a:pPr algn="ctr"/>
            <a:r>
              <a:rPr lang="en-US" sz="1600" dirty="0"/>
              <a:t>Hospitals, and likely domestic, sewage are important sources of pharmaceuticals entering the Ping River system.</a:t>
            </a:r>
          </a:p>
          <a:p>
            <a:pPr algn="ctr"/>
            <a:endParaRPr lang="en-US" sz="1600" dirty="0"/>
          </a:p>
          <a:p>
            <a:pPr algn="ctr"/>
            <a:r>
              <a:rPr lang="en-US" sz="1600" dirty="0"/>
              <a:t>The Ping signals follows that of the Mae Kha</a:t>
            </a:r>
          </a:p>
        </p:txBody>
      </p:sp>
      <p:sp>
        <p:nvSpPr>
          <p:cNvPr id="3" name="TextBox 2">
            <a:extLst>
              <a:ext uri="{FF2B5EF4-FFF2-40B4-BE49-F238E27FC236}">
                <a16:creationId xmlns:a16="http://schemas.microsoft.com/office/drawing/2014/main" id="{5A173354-2925-98ED-ABBA-D15243506E17}"/>
              </a:ext>
            </a:extLst>
          </p:cNvPr>
          <p:cNvSpPr txBox="1"/>
          <p:nvPr/>
        </p:nvSpPr>
        <p:spPr>
          <a:xfrm>
            <a:off x="8740755" y="408924"/>
            <a:ext cx="3120278" cy="369332"/>
          </a:xfrm>
          <a:prstGeom prst="rect">
            <a:avLst/>
          </a:prstGeom>
          <a:noFill/>
        </p:spPr>
        <p:txBody>
          <a:bodyPr wrap="none" rtlCol="0">
            <a:spAutoFit/>
          </a:bodyPr>
          <a:lstStyle/>
          <a:p>
            <a:r>
              <a:rPr lang="en-US" b="1" dirty="0"/>
              <a:t>EXAMPLE: PHARMACEUTICALS</a:t>
            </a:r>
          </a:p>
        </p:txBody>
      </p:sp>
    </p:spTree>
    <p:extLst>
      <p:ext uri="{BB962C8B-B14F-4D97-AF65-F5344CB8AC3E}">
        <p14:creationId xmlns:p14="http://schemas.microsoft.com/office/powerpoint/2010/main" val="1812553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BD0C1-6890-A314-17F4-8A6678C424D2}"/>
              </a:ext>
            </a:extLst>
          </p:cNvPr>
          <p:cNvPicPr>
            <a:picLocks noChangeAspect="1"/>
          </p:cNvPicPr>
          <p:nvPr/>
        </p:nvPicPr>
        <p:blipFill>
          <a:blip r:embed="rId2"/>
          <a:stretch>
            <a:fillRect/>
          </a:stretch>
        </p:blipFill>
        <p:spPr>
          <a:xfrm>
            <a:off x="984250" y="0"/>
            <a:ext cx="10223500" cy="6858000"/>
          </a:xfrm>
          <a:prstGeom prst="rect">
            <a:avLst/>
          </a:prstGeom>
        </p:spPr>
      </p:pic>
      <p:sp>
        <p:nvSpPr>
          <p:cNvPr id="2" name="TextBox 1">
            <a:extLst>
              <a:ext uri="{FF2B5EF4-FFF2-40B4-BE49-F238E27FC236}">
                <a16:creationId xmlns:a16="http://schemas.microsoft.com/office/drawing/2014/main" id="{72733841-34A7-CB1C-C819-E10CE8CD7A05}"/>
              </a:ext>
            </a:extLst>
          </p:cNvPr>
          <p:cNvSpPr txBox="1"/>
          <p:nvPr/>
        </p:nvSpPr>
        <p:spPr>
          <a:xfrm>
            <a:off x="1033669" y="107911"/>
            <a:ext cx="4949496" cy="646331"/>
          </a:xfrm>
          <a:prstGeom prst="rect">
            <a:avLst/>
          </a:prstGeom>
          <a:solidFill>
            <a:schemeClr val="bg2"/>
          </a:solidFill>
        </p:spPr>
        <p:txBody>
          <a:bodyPr wrap="none" rtlCol="0">
            <a:spAutoFit/>
          </a:bodyPr>
          <a:lstStyle/>
          <a:p>
            <a:r>
              <a:rPr lang="en-US" dirty="0"/>
              <a:t>QUESTION: How are fish affected by contaminants,</a:t>
            </a:r>
          </a:p>
          <a:p>
            <a:r>
              <a:rPr lang="en-US" dirty="0"/>
              <a:t>Especially endocrine-disrupting compounds?</a:t>
            </a:r>
          </a:p>
        </p:txBody>
      </p:sp>
      <p:sp>
        <p:nvSpPr>
          <p:cNvPr id="4" name="TextBox 3">
            <a:extLst>
              <a:ext uri="{FF2B5EF4-FFF2-40B4-BE49-F238E27FC236}">
                <a16:creationId xmlns:a16="http://schemas.microsoft.com/office/drawing/2014/main" id="{5F879CDE-7863-3EEB-AFAF-712A1CCB4ECB}"/>
              </a:ext>
            </a:extLst>
          </p:cNvPr>
          <p:cNvSpPr txBox="1"/>
          <p:nvPr/>
        </p:nvSpPr>
        <p:spPr>
          <a:xfrm>
            <a:off x="9564284" y="5531837"/>
            <a:ext cx="798617" cy="369332"/>
          </a:xfrm>
          <a:prstGeom prst="rect">
            <a:avLst/>
          </a:prstGeom>
          <a:solidFill>
            <a:schemeClr val="bg2"/>
          </a:solidFill>
        </p:spPr>
        <p:txBody>
          <a:bodyPr wrap="none" rtlCol="0">
            <a:spAutoFit/>
          </a:bodyPr>
          <a:lstStyle/>
          <a:p>
            <a:r>
              <a:rPr lang="en-US" dirty="0"/>
              <a:t>Tilapia</a:t>
            </a:r>
          </a:p>
        </p:txBody>
      </p:sp>
    </p:spTree>
    <p:extLst>
      <p:ext uri="{BB962C8B-B14F-4D97-AF65-F5344CB8AC3E}">
        <p14:creationId xmlns:p14="http://schemas.microsoft.com/office/powerpoint/2010/main" val="2263336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5E9514-28EE-2EC0-CC35-108DC1774460}"/>
              </a:ext>
            </a:extLst>
          </p:cNvPr>
          <p:cNvPicPr>
            <a:picLocks noChangeAspect="1"/>
          </p:cNvPicPr>
          <p:nvPr/>
        </p:nvPicPr>
        <p:blipFill>
          <a:blip r:embed="rId2"/>
          <a:stretch>
            <a:fillRect/>
          </a:stretch>
        </p:blipFill>
        <p:spPr>
          <a:xfrm>
            <a:off x="295506" y="1052652"/>
            <a:ext cx="5203387" cy="5203387"/>
          </a:xfrm>
          <a:prstGeom prst="rect">
            <a:avLst/>
          </a:prstGeom>
        </p:spPr>
      </p:pic>
      <p:sp>
        <p:nvSpPr>
          <p:cNvPr id="6" name="TextBox 5">
            <a:extLst>
              <a:ext uri="{FF2B5EF4-FFF2-40B4-BE49-F238E27FC236}">
                <a16:creationId xmlns:a16="http://schemas.microsoft.com/office/drawing/2014/main" id="{FA1C08CB-A83C-3C90-8810-0411BE55E699}"/>
              </a:ext>
            </a:extLst>
          </p:cNvPr>
          <p:cNvSpPr txBox="1"/>
          <p:nvPr/>
        </p:nvSpPr>
        <p:spPr>
          <a:xfrm>
            <a:off x="853068" y="144966"/>
            <a:ext cx="4518416" cy="646331"/>
          </a:xfrm>
          <a:prstGeom prst="rect">
            <a:avLst/>
          </a:prstGeom>
          <a:noFill/>
        </p:spPr>
        <p:txBody>
          <a:bodyPr wrap="none" rtlCol="0">
            <a:spAutoFit/>
          </a:bodyPr>
          <a:lstStyle/>
          <a:p>
            <a:r>
              <a:rPr lang="en-US" b="1" dirty="0"/>
              <a:t>ENDOCRINE DISRUPTING COMPOUNDS (EDC)</a:t>
            </a:r>
          </a:p>
          <a:p>
            <a:r>
              <a:rPr lang="en-US" b="1" dirty="0"/>
              <a:t>Most work pertains to human risk</a:t>
            </a:r>
          </a:p>
        </p:txBody>
      </p:sp>
      <p:pic>
        <p:nvPicPr>
          <p:cNvPr id="1028" name="Picture 4" descr="Asian Swamp Eel (Monopterus albus) - Species Profile">
            <a:extLst>
              <a:ext uri="{FF2B5EF4-FFF2-40B4-BE49-F238E27FC236}">
                <a16:creationId xmlns:a16="http://schemas.microsoft.com/office/drawing/2014/main" id="{896E806A-43F5-96F8-DD64-A8064F56C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586" y="1076092"/>
            <a:ext cx="4638908" cy="30926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B8D2F9-E116-A297-A263-32A57FA5DA06}"/>
              </a:ext>
            </a:extLst>
          </p:cNvPr>
          <p:cNvSpPr txBox="1"/>
          <p:nvPr/>
        </p:nvSpPr>
        <p:spPr>
          <a:xfrm>
            <a:off x="6709316" y="4111083"/>
            <a:ext cx="5389745" cy="1754326"/>
          </a:xfrm>
          <a:prstGeom prst="rect">
            <a:avLst/>
          </a:prstGeom>
          <a:noFill/>
        </p:spPr>
        <p:txBody>
          <a:bodyPr wrap="none" rtlCol="0">
            <a:spAutoFit/>
          </a:bodyPr>
          <a:lstStyle/>
          <a:p>
            <a:r>
              <a:rPr lang="en-US" b="1" dirty="0" err="1"/>
              <a:t>Monopterus</a:t>
            </a:r>
            <a:r>
              <a:rPr lang="en-US" b="1" dirty="0"/>
              <a:t> albus</a:t>
            </a:r>
          </a:p>
          <a:p>
            <a:endParaRPr lang="en-US" b="1" dirty="0"/>
          </a:p>
          <a:p>
            <a:r>
              <a:rPr lang="en-US" dirty="0"/>
              <a:t>Important aquaculture species in SE Asia</a:t>
            </a:r>
          </a:p>
          <a:p>
            <a:r>
              <a:rPr lang="en-US" dirty="0"/>
              <a:t>Born as female; transitions to male at 2-4 years.</a:t>
            </a:r>
          </a:p>
          <a:p>
            <a:r>
              <a:rPr lang="en-US" dirty="0"/>
              <a:t>EDC potentially alter this process</a:t>
            </a:r>
          </a:p>
          <a:p>
            <a:r>
              <a:rPr lang="en-US" dirty="0"/>
              <a:t>Concerns: pesticides, industrial compounds, hormones</a:t>
            </a:r>
          </a:p>
        </p:txBody>
      </p:sp>
      <p:cxnSp>
        <p:nvCxnSpPr>
          <p:cNvPr id="3" name="Straight Connector 2">
            <a:extLst>
              <a:ext uri="{FF2B5EF4-FFF2-40B4-BE49-F238E27FC236}">
                <a16:creationId xmlns:a16="http://schemas.microsoft.com/office/drawing/2014/main" id="{E59DCC31-6207-1106-A017-4E227F45FBA7}"/>
              </a:ext>
            </a:extLst>
          </p:cNvPr>
          <p:cNvCxnSpPr/>
          <p:nvPr/>
        </p:nvCxnSpPr>
        <p:spPr>
          <a:xfrm>
            <a:off x="6054350" y="-272616"/>
            <a:ext cx="0" cy="742879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D16A187-94AC-26CA-7510-E819A03CEEF7}"/>
              </a:ext>
            </a:extLst>
          </p:cNvPr>
          <p:cNvSpPr txBox="1"/>
          <p:nvPr/>
        </p:nvSpPr>
        <p:spPr>
          <a:xfrm>
            <a:off x="6843801" y="664502"/>
            <a:ext cx="4267515" cy="369332"/>
          </a:xfrm>
          <a:prstGeom prst="rect">
            <a:avLst/>
          </a:prstGeom>
          <a:noFill/>
        </p:spPr>
        <p:txBody>
          <a:bodyPr wrap="none" rtlCol="0">
            <a:spAutoFit/>
          </a:bodyPr>
          <a:lstStyle/>
          <a:p>
            <a:r>
              <a:rPr lang="en-US" b="1" dirty="0"/>
              <a:t>MJU: Fisheries and aquatic resources focus</a:t>
            </a:r>
          </a:p>
        </p:txBody>
      </p:sp>
    </p:spTree>
    <p:extLst>
      <p:ext uri="{BB962C8B-B14F-4D97-AF65-F5344CB8AC3E}">
        <p14:creationId xmlns:p14="http://schemas.microsoft.com/office/powerpoint/2010/main" val="3998090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72D46F2-D28F-4DE2-9ACD-A3060313D122}"/>
              </a:ext>
            </a:extLst>
          </p:cNvPr>
          <p:cNvPicPr>
            <a:picLocks noChangeAspect="1"/>
          </p:cNvPicPr>
          <p:nvPr/>
        </p:nvPicPr>
        <p:blipFill>
          <a:blip r:embed="rId3"/>
          <a:stretch>
            <a:fillRect/>
          </a:stretch>
        </p:blipFill>
        <p:spPr>
          <a:xfrm>
            <a:off x="721112" y="1136116"/>
            <a:ext cx="10326029" cy="4816870"/>
          </a:xfrm>
          <a:prstGeom prst="rect">
            <a:avLst/>
          </a:prstGeom>
        </p:spPr>
      </p:pic>
      <p:sp>
        <p:nvSpPr>
          <p:cNvPr id="6" name="Rectangle 5">
            <a:extLst>
              <a:ext uri="{FF2B5EF4-FFF2-40B4-BE49-F238E27FC236}">
                <a16:creationId xmlns:a16="http://schemas.microsoft.com/office/drawing/2014/main" id="{44E2F74D-2AAD-07B8-4B53-288AE2FD005A}"/>
              </a:ext>
            </a:extLst>
          </p:cNvPr>
          <p:cNvSpPr/>
          <p:nvPr/>
        </p:nvSpPr>
        <p:spPr>
          <a:xfrm>
            <a:off x="5414368" y="2163891"/>
            <a:ext cx="3566081" cy="2969929"/>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5119F80A-C143-206E-2A8D-9857F58E979B}"/>
              </a:ext>
            </a:extLst>
          </p:cNvPr>
          <p:cNvCxnSpPr/>
          <p:nvPr/>
        </p:nvCxnSpPr>
        <p:spPr>
          <a:xfrm>
            <a:off x="6437046" y="2492102"/>
            <a:ext cx="2442186" cy="13006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98C5E4-7645-D515-87D1-720494963477}"/>
              </a:ext>
            </a:extLst>
          </p:cNvPr>
          <p:cNvSpPr txBox="1"/>
          <p:nvPr/>
        </p:nvSpPr>
        <p:spPr>
          <a:xfrm>
            <a:off x="2498981" y="4282345"/>
            <a:ext cx="1568827" cy="646331"/>
          </a:xfrm>
          <a:prstGeom prst="rect">
            <a:avLst/>
          </a:prstGeom>
          <a:noFill/>
        </p:spPr>
        <p:txBody>
          <a:bodyPr wrap="none" rtlCol="0">
            <a:spAutoFit/>
          </a:bodyPr>
          <a:lstStyle/>
          <a:p>
            <a:pPr algn="ctr"/>
            <a:r>
              <a:rPr lang="en-US" dirty="0"/>
              <a:t>Generally Low </a:t>
            </a:r>
          </a:p>
          <a:p>
            <a:pPr algn="ctr"/>
            <a:r>
              <a:rPr lang="en-US" dirty="0"/>
              <a:t>(no rain)</a:t>
            </a:r>
          </a:p>
        </p:txBody>
      </p:sp>
      <p:sp>
        <p:nvSpPr>
          <p:cNvPr id="14" name="TextBox 13">
            <a:extLst>
              <a:ext uri="{FF2B5EF4-FFF2-40B4-BE49-F238E27FC236}">
                <a16:creationId xmlns:a16="http://schemas.microsoft.com/office/drawing/2014/main" id="{7B438920-0706-1C8E-CED1-0C00715291F0}"/>
              </a:ext>
            </a:extLst>
          </p:cNvPr>
          <p:cNvSpPr txBox="1"/>
          <p:nvPr/>
        </p:nvSpPr>
        <p:spPr>
          <a:xfrm>
            <a:off x="2669343" y="2119170"/>
            <a:ext cx="1082348" cy="261610"/>
          </a:xfrm>
          <a:prstGeom prst="rect">
            <a:avLst/>
          </a:prstGeom>
          <a:noFill/>
        </p:spPr>
        <p:txBody>
          <a:bodyPr wrap="none" rtlCol="0">
            <a:spAutoFit/>
          </a:bodyPr>
          <a:lstStyle/>
          <a:p>
            <a:r>
              <a:rPr lang="en-US" sz="1100" dirty="0"/>
              <a:t>Anomalous rain</a:t>
            </a:r>
          </a:p>
        </p:txBody>
      </p:sp>
      <p:sp>
        <p:nvSpPr>
          <p:cNvPr id="15" name="Freeform: Shape 14">
            <a:extLst>
              <a:ext uri="{FF2B5EF4-FFF2-40B4-BE49-F238E27FC236}">
                <a16:creationId xmlns:a16="http://schemas.microsoft.com/office/drawing/2014/main" id="{83FF13C7-345B-9631-680C-CB5344295F3F}"/>
              </a:ext>
            </a:extLst>
          </p:cNvPr>
          <p:cNvSpPr/>
          <p:nvPr/>
        </p:nvSpPr>
        <p:spPr>
          <a:xfrm>
            <a:off x="2260443" y="2987418"/>
            <a:ext cx="3333868" cy="1145099"/>
          </a:xfrm>
          <a:custGeom>
            <a:avLst/>
            <a:gdLst>
              <a:gd name="connsiteX0" fmla="*/ 0 w 3566728"/>
              <a:gd name="connsiteY0" fmla="*/ 976874 h 1014469"/>
              <a:gd name="connsiteX1" fmla="*/ 2675046 w 3566728"/>
              <a:gd name="connsiteY1" fmla="*/ 897361 h 1014469"/>
              <a:gd name="connsiteX2" fmla="*/ 3566728 w 3566728"/>
              <a:gd name="connsiteY2" fmla="*/ 0 h 1014469"/>
            </a:gdLst>
            <a:ahLst/>
            <a:cxnLst>
              <a:cxn ang="0">
                <a:pos x="connsiteX0" y="connsiteY0"/>
              </a:cxn>
              <a:cxn ang="0">
                <a:pos x="connsiteX1" y="connsiteY1"/>
              </a:cxn>
              <a:cxn ang="0">
                <a:pos x="connsiteX2" y="connsiteY2"/>
              </a:cxn>
            </a:cxnLst>
            <a:rect l="l" t="t" r="r" b="b"/>
            <a:pathLst>
              <a:path w="3566728" h="1014469">
                <a:moveTo>
                  <a:pt x="0" y="976874"/>
                </a:moveTo>
                <a:cubicBezTo>
                  <a:pt x="1040295" y="1018523"/>
                  <a:pt x="2080591" y="1060173"/>
                  <a:pt x="2675046" y="897361"/>
                </a:cubicBezTo>
                <a:cubicBezTo>
                  <a:pt x="3269501" y="734549"/>
                  <a:pt x="3418114" y="367274"/>
                  <a:pt x="3566728"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CAA76B-CDAB-A2C5-3A2F-21C4032333EF}"/>
              </a:ext>
            </a:extLst>
          </p:cNvPr>
          <p:cNvSpPr txBox="1"/>
          <p:nvPr/>
        </p:nvSpPr>
        <p:spPr>
          <a:xfrm rot="1612724">
            <a:off x="6923222" y="2933537"/>
            <a:ext cx="635110" cy="261610"/>
          </a:xfrm>
          <a:prstGeom prst="rect">
            <a:avLst/>
          </a:prstGeom>
          <a:noFill/>
        </p:spPr>
        <p:txBody>
          <a:bodyPr wrap="none" rtlCol="0">
            <a:spAutoFit/>
          </a:bodyPr>
          <a:lstStyle/>
          <a:p>
            <a:r>
              <a:rPr lang="en-US" sz="1100" dirty="0"/>
              <a:t>Dilution</a:t>
            </a:r>
          </a:p>
        </p:txBody>
      </p:sp>
      <p:sp>
        <p:nvSpPr>
          <p:cNvPr id="21" name="TextBox 20">
            <a:extLst>
              <a:ext uri="{FF2B5EF4-FFF2-40B4-BE49-F238E27FC236}">
                <a16:creationId xmlns:a16="http://schemas.microsoft.com/office/drawing/2014/main" id="{E46A7B91-F2E4-C7C7-2D34-B0A7252597BA}"/>
              </a:ext>
            </a:extLst>
          </p:cNvPr>
          <p:cNvSpPr txBox="1"/>
          <p:nvPr/>
        </p:nvSpPr>
        <p:spPr>
          <a:xfrm>
            <a:off x="5510248" y="3113918"/>
            <a:ext cx="761747" cy="261610"/>
          </a:xfrm>
          <a:prstGeom prst="rect">
            <a:avLst/>
          </a:prstGeom>
          <a:noFill/>
        </p:spPr>
        <p:txBody>
          <a:bodyPr wrap="none" rtlCol="0">
            <a:spAutoFit/>
          </a:bodyPr>
          <a:lstStyle/>
          <a:p>
            <a:r>
              <a:rPr lang="en-US" sz="1100" dirty="0"/>
              <a:t>First Flush</a:t>
            </a:r>
          </a:p>
        </p:txBody>
      </p:sp>
      <p:sp>
        <p:nvSpPr>
          <p:cNvPr id="22" name="TextBox 21">
            <a:extLst>
              <a:ext uri="{FF2B5EF4-FFF2-40B4-BE49-F238E27FC236}">
                <a16:creationId xmlns:a16="http://schemas.microsoft.com/office/drawing/2014/main" id="{7D56EE49-CC2B-91A8-0FE2-8DB3B98C92DF}"/>
              </a:ext>
            </a:extLst>
          </p:cNvPr>
          <p:cNvSpPr txBox="1"/>
          <p:nvPr/>
        </p:nvSpPr>
        <p:spPr>
          <a:xfrm>
            <a:off x="9655525" y="1987226"/>
            <a:ext cx="1343638" cy="1123384"/>
          </a:xfrm>
          <a:prstGeom prst="rect">
            <a:avLst/>
          </a:prstGeom>
          <a:solidFill>
            <a:schemeClr val="bg1"/>
          </a:solidFill>
        </p:spPr>
        <p:txBody>
          <a:bodyPr wrap="none" rtlCol="0">
            <a:spAutoFit/>
          </a:bodyPr>
          <a:lstStyle/>
          <a:p>
            <a:r>
              <a:rPr lang="en-US" dirty="0"/>
              <a:t>Ping North </a:t>
            </a:r>
          </a:p>
          <a:p>
            <a:r>
              <a:rPr lang="en-US" sz="1200" dirty="0"/>
              <a:t>(Ag; before city)</a:t>
            </a:r>
          </a:p>
          <a:p>
            <a:endParaRPr lang="en-US" sz="800" dirty="0"/>
          </a:p>
          <a:p>
            <a:r>
              <a:rPr lang="en-US" dirty="0"/>
              <a:t>Ping South </a:t>
            </a:r>
          </a:p>
          <a:p>
            <a:r>
              <a:rPr lang="en-US" sz="1100" dirty="0"/>
              <a:t>(After city; some ag)</a:t>
            </a:r>
          </a:p>
        </p:txBody>
      </p:sp>
      <p:sp>
        <p:nvSpPr>
          <p:cNvPr id="23" name="TextBox 22">
            <a:extLst>
              <a:ext uri="{FF2B5EF4-FFF2-40B4-BE49-F238E27FC236}">
                <a16:creationId xmlns:a16="http://schemas.microsoft.com/office/drawing/2014/main" id="{28778E39-4C86-A677-0441-54459EF34B54}"/>
              </a:ext>
            </a:extLst>
          </p:cNvPr>
          <p:cNvSpPr txBox="1"/>
          <p:nvPr/>
        </p:nvSpPr>
        <p:spPr>
          <a:xfrm>
            <a:off x="7677025" y="2165788"/>
            <a:ext cx="830677" cy="261610"/>
          </a:xfrm>
          <a:prstGeom prst="rect">
            <a:avLst/>
          </a:prstGeom>
          <a:noFill/>
        </p:spPr>
        <p:txBody>
          <a:bodyPr wrap="none" rtlCol="0">
            <a:spAutoFit/>
          </a:bodyPr>
          <a:lstStyle/>
          <a:p>
            <a:r>
              <a:rPr lang="en-US" sz="1100" dirty="0">
                <a:solidFill>
                  <a:schemeClr val="accent1">
                    <a:lumMod val="75000"/>
                  </a:schemeClr>
                </a:solidFill>
              </a:rPr>
              <a:t>Wet Period</a:t>
            </a:r>
          </a:p>
        </p:txBody>
      </p:sp>
      <p:sp>
        <p:nvSpPr>
          <p:cNvPr id="24" name="Freeform: Shape 23">
            <a:extLst>
              <a:ext uri="{FF2B5EF4-FFF2-40B4-BE49-F238E27FC236}">
                <a16:creationId xmlns:a16="http://schemas.microsoft.com/office/drawing/2014/main" id="{9686DF65-8F96-1B59-3258-5534F919D0FA}"/>
              </a:ext>
            </a:extLst>
          </p:cNvPr>
          <p:cNvSpPr/>
          <p:nvPr/>
        </p:nvSpPr>
        <p:spPr>
          <a:xfrm>
            <a:off x="1982147" y="3322831"/>
            <a:ext cx="1993506" cy="354093"/>
          </a:xfrm>
          <a:custGeom>
            <a:avLst/>
            <a:gdLst>
              <a:gd name="connsiteX0" fmla="*/ 0 w 2225367"/>
              <a:gd name="connsiteY0" fmla="*/ 410889 h 429892"/>
              <a:gd name="connsiteX1" fmla="*/ 1595940 w 2225367"/>
              <a:gd name="connsiteY1" fmla="*/ 388171 h 429892"/>
              <a:gd name="connsiteX2" fmla="*/ 2146852 w 2225367"/>
              <a:gd name="connsiteY2" fmla="*/ 41721 h 429892"/>
              <a:gd name="connsiteX3" fmla="*/ 2209327 w 2225367"/>
              <a:gd name="connsiteY3" fmla="*/ 19003 h 429892"/>
            </a:gdLst>
            <a:ahLst/>
            <a:cxnLst>
              <a:cxn ang="0">
                <a:pos x="connsiteX0" y="connsiteY0"/>
              </a:cxn>
              <a:cxn ang="0">
                <a:pos x="connsiteX1" y="connsiteY1"/>
              </a:cxn>
              <a:cxn ang="0">
                <a:pos x="connsiteX2" y="connsiteY2"/>
              </a:cxn>
              <a:cxn ang="0">
                <a:pos x="connsiteX3" y="connsiteY3"/>
              </a:cxn>
            </a:cxnLst>
            <a:rect l="l" t="t" r="r" b="b"/>
            <a:pathLst>
              <a:path w="2225367" h="429892">
                <a:moveTo>
                  <a:pt x="0" y="410889"/>
                </a:moveTo>
                <a:cubicBezTo>
                  <a:pt x="619065" y="430294"/>
                  <a:pt x="1238131" y="449699"/>
                  <a:pt x="1595940" y="388171"/>
                </a:cubicBezTo>
                <a:cubicBezTo>
                  <a:pt x="1953749" y="326643"/>
                  <a:pt x="2044621" y="103249"/>
                  <a:pt x="2146852" y="41721"/>
                </a:cubicBezTo>
                <a:cubicBezTo>
                  <a:pt x="2249083" y="-19807"/>
                  <a:pt x="2229205" y="-402"/>
                  <a:pt x="2209327" y="19003"/>
                </a:cubicBezTo>
              </a:path>
            </a:pathLst>
          </a:custGeom>
          <a:noFill/>
          <a:ln w="22225">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6000712-9F47-EBF0-20F9-25F3450163D6}"/>
              </a:ext>
            </a:extLst>
          </p:cNvPr>
          <p:cNvSpPr txBox="1"/>
          <p:nvPr/>
        </p:nvSpPr>
        <p:spPr>
          <a:xfrm>
            <a:off x="4019471" y="1112490"/>
            <a:ext cx="4723088" cy="523220"/>
          </a:xfrm>
          <a:prstGeom prst="rect">
            <a:avLst/>
          </a:prstGeom>
          <a:solidFill>
            <a:schemeClr val="bg1"/>
          </a:solidFill>
          <a:ln>
            <a:solidFill>
              <a:schemeClr val="bg1"/>
            </a:solidFill>
          </a:ln>
        </p:spPr>
        <p:txBody>
          <a:bodyPr wrap="none" rtlCol="0">
            <a:spAutoFit/>
          </a:bodyPr>
          <a:lstStyle/>
          <a:p>
            <a:r>
              <a:rPr lang="en-US" sz="2800" b="1" dirty="0"/>
              <a:t>EXAMPLE: Atrazine (herbicide)</a:t>
            </a:r>
          </a:p>
        </p:txBody>
      </p:sp>
      <p:sp>
        <p:nvSpPr>
          <p:cNvPr id="29" name="TextBox 28">
            <a:extLst>
              <a:ext uri="{FF2B5EF4-FFF2-40B4-BE49-F238E27FC236}">
                <a16:creationId xmlns:a16="http://schemas.microsoft.com/office/drawing/2014/main" id="{1CB379B7-3F60-D3AB-AD85-FA582059DB9D}"/>
              </a:ext>
            </a:extLst>
          </p:cNvPr>
          <p:cNvSpPr txBox="1"/>
          <p:nvPr/>
        </p:nvSpPr>
        <p:spPr>
          <a:xfrm>
            <a:off x="3661801" y="2992682"/>
            <a:ext cx="721672" cy="261610"/>
          </a:xfrm>
          <a:prstGeom prst="rect">
            <a:avLst/>
          </a:prstGeom>
          <a:noFill/>
        </p:spPr>
        <p:txBody>
          <a:bodyPr wrap="none" rtlCol="0">
            <a:spAutoFit/>
          </a:bodyPr>
          <a:lstStyle/>
          <a:p>
            <a:r>
              <a:rPr lang="en-US" sz="1100" dirty="0"/>
              <a:t>Early rain</a:t>
            </a:r>
          </a:p>
        </p:txBody>
      </p:sp>
      <p:sp>
        <p:nvSpPr>
          <p:cNvPr id="30" name="TextBox 29">
            <a:extLst>
              <a:ext uri="{FF2B5EF4-FFF2-40B4-BE49-F238E27FC236}">
                <a16:creationId xmlns:a16="http://schemas.microsoft.com/office/drawing/2014/main" id="{86778BF8-435D-B146-D0CE-ADCE1E8C5701}"/>
              </a:ext>
            </a:extLst>
          </p:cNvPr>
          <p:cNvSpPr txBox="1"/>
          <p:nvPr/>
        </p:nvSpPr>
        <p:spPr>
          <a:xfrm>
            <a:off x="5669021" y="1773483"/>
            <a:ext cx="917239" cy="261610"/>
          </a:xfrm>
          <a:prstGeom prst="rect">
            <a:avLst/>
          </a:prstGeom>
          <a:noFill/>
        </p:spPr>
        <p:txBody>
          <a:bodyPr wrap="none" rtlCol="0">
            <a:spAutoFit/>
          </a:bodyPr>
          <a:lstStyle/>
          <a:p>
            <a:r>
              <a:rPr lang="en-US" sz="1100" dirty="0"/>
              <a:t>Start of rains</a:t>
            </a:r>
          </a:p>
        </p:txBody>
      </p:sp>
      <p:pic>
        <p:nvPicPr>
          <p:cNvPr id="1026" name="Picture 2" descr="Atrazine 50% W.P., Weed Killer, खरपतवार नाशक, खरपतवार नियंत्रण, हर्बीसाइड  in Karampura, Delhi , Arysta Lifescience | ID: 7983313433">
            <a:extLst>
              <a:ext uri="{FF2B5EF4-FFF2-40B4-BE49-F238E27FC236}">
                <a16:creationId xmlns:a16="http://schemas.microsoft.com/office/drawing/2014/main" id="{9A1F7278-C22F-5679-15D2-D35E6AB11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2" y="89210"/>
            <a:ext cx="1274584" cy="159323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14DF2A9-D776-5167-51A5-E0CE625A16F3}"/>
              </a:ext>
            </a:extLst>
          </p:cNvPr>
          <p:cNvSpPr txBox="1"/>
          <p:nvPr/>
        </p:nvSpPr>
        <p:spPr>
          <a:xfrm>
            <a:off x="297365" y="6139857"/>
            <a:ext cx="11247863" cy="646331"/>
          </a:xfrm>
          <a:prstGeom prst="rect">
            <a:avLst/>
          </a:prstGeom>
          <a:noFill/>
        </p:spPr>
        <p:txBody>
          <a:bodyPr wrap="square">
            <a:spAutoFit/>
          </a:bodyPr>
          <a:lstStyle/>
          <a:p>
            <a:r>
              <a:rPr lang="en-US" b="0" i="0" dirty="0">
                <a:solidFill>
                  <a:srgbClr val="333333"/>
                </a:solidFill>
                <a:effectLst/>
                <a:latin typeface="Roboto" panose="02000000000000000000" pitchFamily="2" charset="0"/>
              </a:rPr>
              <a:t>Seasonal cultivation in northern part of Thailand leads to widely uses of agrochemicals especially atrazine herbicide (</a:t>
            </a:r>
            <a:r>
              <a:rPr lang="en-US" b="1" u="sng" dirty="0" err="1">
                <a:hlinkClick r:id="rId5"/>
              </a:rPr>
              <a:t>Thitiphuree</a:t>
            </a:r>
            <a:r>
              <a:rPr lang="en-US" b="0" i="0" dirty="0">
                <a:solidFill>
                  <a:srgbClr val="333333"/>
                </a:solidFill>
                <a:effectLst/>
                <a:latin typeface="Roboto" panose="02000000000000000000" pitchFamily="2" charset="0"/>
              </a:rPr>
              <a:t> et al., 2003)</a:t>
            </a:r>
            <a:endParaRPr lang="en-US" dirty="0"/>
          </a:p>
        </p:txBody>
      </p:sp>
    </p:spTree>
    <p:extLst>
      <p:ext uri="{BB962C8B-B14F-4D97-AF65-F5344CB8AC3E}">
        <p14:creationId xmlns:p14="http://schemas.microsoft.com/office/powerpoint/2010/main" val="61807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8CF86-79A4-DA65-95A3-1491220FD59F}"/>
              </a:ext>
            </a:extLst>
          </p:cNvPr>
          <p:cNvPicPr>
            <a:picLocks noChangeAspect="1"/>
          </p:cNvPicPr>
          <p:nvPr/>
        </p:nvPicPr>
        <p:blipFill>
          <a:blip r:embed="rId2"/>
          <a:stretch>
            <a:fillRect/>
          </a:stretch>
        </p:blipFill>
        <p:spPr>
          <a:xfrm>
            <a:off x="-1172161" y="-11149"/>
            <a:ext cx="6643528" cy="6858000"/>
          </a:xfrm>
          <a:prstGeom prst="rect">
            <a:avLst/>
          </a:prstGeom>
        </p:spPr>
      </p:pic>
      <p:pic>
        <p:nvPicPr>
          <p:cNvPr id="5" name="Picture 4">
            <a:extLst>
              <a:ext uri="{FF2B5EF4-FFF2-40B4-BE49-F238E27FC236}">
                <a16:creationId xmlns:a16="http://schemas.microsoft.com/office/drawing/2014/main" id="{54EFDA28-1280-B109-4294-AFAC16E9A45D}"/>
              </a:ext>
            </a:extLst>
          </p:cNvPr>
          <p:cNvPicPr>
            <a:picLocks noChangeAspect="1"/>
          </p:cNvPicPr>
          <p:nvPr/>
        </p:nvPicPr>
        <p:blipFill>
          <a:blip r:embed="rId3"/>
          <a:stretch>
            <a:fillRect/>
          </a:stretch>
        </p:blipFill>
        <p:spPr>
          <a:xfrm>
            <a:off x="5620991" y="0"/>
            <a:ext cx="7272759" cy="6858000"/>
          </a:xfrm>
          <a:prstGeom prst="rect">
            <a:avLst/>
          </a:prstGeom>
        </p:spPr>
      </p:pic>
      <p:sp>
        <p:nvSpPr>
          <p:cNvPr id="2" name="TextBox 1">
            <a:extLst>
              <a:ext uri="{FF2B5EF4-FFF2-40B4-BE49-F238E27FC236}">
                <a16:creationId xmlns:a16="http://schemas.microsoft.com/office/drawing/2014/main" id="{80538637-A375-6C1F-B9A1-239C0629571C}"/>
              </a:ext>
            </a:extLst>
          </p:cNvPr>
          <p:cNvSpPr txBox="1"/>
          <p:nvPr/>
        </p:nvSpPr>
        <p:spPr>
          <a:xfrm>
            <a:off x="210141" y="5866927"/>
            <a:ext cx="4845622" cy="646331"/>
          </a:xfrm>
          <a:prstGeom prst="rect">
            <a:avLst/>
          </a:prstGeom>
          <a:solidFill>
            <a:schemeClr val="bg1"/>
          </a:solidFill>
        </p:spPr>
        <p:txBody>
          <a:bodyPr wrap="none" rtlCol="0">
            <a:spAutoFit/>
          </a:bodyPr>
          <a:lstStyle/>
          <a:p>
            <a:r>
              <a:rPr lang="en-US" dirty="0"/>
              <a:t>NEW GRADUATE WORK: understanding how ENCs</a:t>
            </a:r>
          </a:p>
          <a:p>
            <a:r>
              <a:rPr lang="en-US" dirty="0"/>
              <a:t>affect sexual maturation of swamp eels.</a:t>
            </a:r>
          </a:p>
        </p:txBody>
      </p:sp>
    </p:spTree>
    <p:extLst>
      <p:ext uri="{BB962C8B-B14F-4D97-AF65-F5344CB8AC3E}">
        <p14:creationId xmlns:p14="http://schemas.microsoft.com/office/powerpoint/2010/main" val="1868409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F035B-2EEC-1549-E41C-507FF63917A4}"/>
              </a:ext>
            </a:extLst>
          </p:cNvPr>
          <p:cNvSpPr>
            <a:spLocks noGrp="1"/>
          </p:cNvSpPr>
          <p:nvPr>
            <p:ph type="title"/>
          </p:nvPr>
        </p:nvSpPr>
        <p:spPr>
          <a:xfrm>
            <a:off x="258891" y="-106274"/>
            <a:ext cx="10515600" cy="1325563"/>
          </a:xfrm>
        </p:spPr>
        <p:txBody>
          <a:bodyPr>
            <a:normAutofit/>
          </a:bodyPr>
          <a:lstStyle/>
          <a:p>
            <a:pPr algn="ctr"/>
            <a:r>
              <a:rPr lang="en-US" sz="3600" b="1" dirty="0"/>
              <a:t>Chemicals present in 4 bottled water samples</a:t>
            </a:r>
          </a:p>
        </p:txBody>
      </p:sp>
      <p:sp>
        <p:nvSpPr>
          <p:cNvPr id="3" name="Content Placeholder 2">
            <a:extLst>
              <a:ext uri="{FF2B5EF4-FFF2-40B4-BE49-F238E27FC236}">
                <a16:creationId xmlns:a16="http://schemas.microsoft.com/office/drawing/2014/main" id="{B5F9C1F2-9357-7DCE-D903-72817F61E7B6}"/>
              </a:ext>
            </a:extLst>
          </p:cNvPr>
          <p:cNvSpPr>
            <a:spLocks noGrp="1"/>
          </p:cNvSpPr>
          <p:nvPr>
            <p:ph idx="1"/>
          </p:nvPr>
        </p:nvSpPr>
        <p:spPr>
          <a:xfrm>
            <a:off x="224813" y="3847528"/>
            <a:ext cx="10515600" cy="2604388"/>
          </a:xfrm>
        </p:spPr>
        <p:txBody>
          <a:bodyPr>
            <a:normAutofit/>
          </a:bodyPr>
          <a:lstStyle/>
          <a:p>
            <a:pPr marL="0" indent="0" algn="l" rtl="0" eaLnBrk="1" fontAlgn="t" latinLnBrk="0" hangingPunct="1">
              <a:spcBef>
                <a:spcPts val="0"/>
              </a:spcBef>
              <a:spcAft>
                <a:spcPts val="0"/>
              </a:spcAft>
              <a:buNone/>
            </a:pPr>
            <a:r>
              <a:rPr lang="en-US" sz="1600" b="1" i="0" u="none" strike="noStrike" kern="1200" dirty="0">
                <a:effectLst/>
                <a:latin typeface="Calibri" panose="020F0502020204030204" pitchFamily="34" charset="0"/>
              </a:rPr>
              <a:t>KEY</a:t>
            </a:r>
          </a:p>
          <a:p>
            <a:pPr marL="0" indent="0" algn="l" rtl="0" eaLnBrk="1" fontAlgn="t" latinLnBrk="0" hangingPunct="1">
              <a:spcBef>
                <a:spcPts val="0"/>
              </a:spcBef>
              <a:spcAft>
                <a:spcPts val="0"/>
              </a:spcAft>
              <a:buNone/>
            </a:pPr>
            <a:r>
              <a:rPr lang="en-US" sz="1600" b="1" i="0" u="none" strike="noStrike" kern="1200" dirty="0" err="1">
                <a:effectLst/>
                <a:latin typeface="Calibri" panose="020F0502020204030204" pitchFamily="34" charset="0"/>
              </a:rPr>
              <a:t>Acetafeme</a:t>
            </a:r>
            <a:r>
              <a:rPr lang="en-US" sz="1600" b="1" i="0" u="none" strike="noStrike" kern="1200" dirty="0">
                <a:effectLst/>
                <a:latin typeface="Calibri" panose="020F0502020204030204" pitchFamily="34" charset="0"/>
              </a:rPr>
              <a:t>  	Artificial sweetener</a:t>
            </a:r>
            <a:endParaRPr lang="en-US" sz="1600"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r>
              <a:rPr lang="en-US" sz="1600" b="1" i="0" u="none" strike="noStrike" kern="1200" dirty="0" err="1">
                <a:effectLst/>
                <a:latin typeface="Calibri" panose="020F0502020204030204" pitchFamily="34" charset="0"/>
              </a:rPr>
              <a:t>Bisphenal</a:t>
            </a:r>
            <a:r>
              <a:rPr lang="en-US" sz="1600" b="1" i="0" u="none" strike="noStrike" kern="1200" dirty="0">
                <a:effectLst/>
                <a:latin typeface="Calibri" panose="020F0502020204030204" pitchFamily="34" charset="0"/>
              </a:rPr>
              <a:t> A	Plasticizer</a:t>
            </a:r>
          </a:p>
          <a:p>
            <a:pPr marL="0" indent="0" algn="l" rtl="0" eaLnBrk="1" fontAlgn="t" latinLnBrk="0" hangingPunct="1">
              <a:spcBef>
                <a:spcPts val="0"/>
              </a:spcBef>
              <a:spcAft>
                <a:spcPts val="0"/>
              </a:spcAft>
              <a:buNone/>
            </a:pPr>
            <a:r>
              <a:rPr lang="en-US" sz="1600" b="1" dirty="0">
                <a:latin typeface="Calibri" panose="020F0502020204030204" pitchFamily="34" charset="0"/>
              </a:rPr>
              <a:t>C</a:t>
            </a:r>
            <a:r>
              <a:rPr lang="en-US" sz="1600" b="1" i="0" u="none" strike="noStrike" kern="1200" dirty="0">
                <a:effectLst/>
                <a:latin typeface="Calibri" panose="020F0502020204030204" pitchFamily="34" charset="0"/>
              </a:rPr>
              <a:t>affeine		Food/drink</a:t>
            </a:r>
            <a:endParaRPr lang="en-US" sz="1600"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r>
              <a:rPr lang="en-US" sz="1600" b="1" i="0" u="none" strike="noStrike" kern="1200" dirty="0">
                <a:effectLst/>
                <a:latin typeface="Calibri" panose="020F0502020204030204" pitchFamily="34" charset="0"/>
              </a:rPr>
              <a:t>DEET		Pesticides</a:t>
            </a:r>
            <a:endParaRPr lang="en-US" sz="1600"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r>
              <a:rPr lang="en-US" sz="1600" b="1" i="0" u="none" strike="noStrike" kern="1200" dirty="0">
                <a:effectLst/>
                <a:latin typeface="Calibri" panose="020F0502020204030204" pitchFamily="34" charset="0"/>
              </a:rPr>
              <a:t>Hymecromone	Treats biliary spasms</a:t>
            </a:r>
            <a:endParaRPr lang="en-US" sz="1600"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r>
              <a:rPr lang="en-US" sz="1600" b="1" i="0" u="none" strike="noStrike" kern="1200" dirty="0">
                <a:effectLst/>
                <a:latin typeface="Calibri" panose="020F0502020204030204" pitchFamily="34" charset="0"/>
              </a:rPr>
              <a:t>Sucralose		Artificial sweetener</a:t>
            </a:r>
            <a:endParaRPr lang="en-US" sz="1600"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r>
              <a:rPr lang="en-US" sz="1600" b="1" i="0" u="none" strike="noStrike" kern="1200" dirty="0">
                <a:effectLst/>
                <a:latin typeface="Calibri" panose="020F0502020204030204" pitchFamily="34" charset="0"/>
              </a:rPr>
              <a:t>Valsartan		Hypertension &amp; heart med</a:t>
            </a:r>
            <a:endParaRPr lang="en-US" sz="1600" b="0" i="0" u="none" strike="noStrike" dirty="0">
              <a:effectLst/>
              <a:latin typeface="Arial" panose="020B0604020202020204" pitchFamily="34" charset="0"/>
            </a:endParaRPr>
          </a:p>
          <a:p>
            <a:pPr marL="0" indent="0">
              <a:buNone/>
            </a:pPr>
            <a:endParaRPr lang="en-US" sz="1600" dirty="0"/>
          </a:p>
        </p:txBody>
      </p:sp>
      <p:graphicFrame>
        <p:nvGraphicFramePr>
          <p:cNvPr id="4" name="Table 4">
            <a:extLst>
              <a:ext uri="{FF2B5EF4-FFF2-40B4-BE49-F238E27FC236}">
                <a16:creationId xmlns:a16="http://schemas.microsoft.com/office/drawing/2014/main" id="{EC95C2F6-585D-71AF-A4EB-E070594990A0}"/>
              </a:ext>
            </a:extLst>
          </p:cNvPr>
          <p:cNvGraphicFramePr>
            <a:graphicFrameLocks noGrp="1"/>
          </p:cNvGraphicFramePr>
          <p:nvPr>
            <p:extLst>
              <p:ext uri="{D42A27DB-BD31-4B8C-83A1-F6EECF244321}">
                <p14:modId xmlns:p14="http://schemas.microsoft.com/office/powerpoint/2010/main" val="369427824"/>
              </p:ext>
            </p:extLst>
          </p:nvPr>
        </p:nvGraphicFramePr>
        <p:xfrm>
          <a:off x="295335" y="1056387"/>
          <a:ext cx="10893288" cy="1849120"/>
        </p:xfrm>
        <a:graphic>
          <a:graphicData uri="http://schemas.openxmlformats.org/drawingml/2006/table">
            <a:tbl>
              <a:tblPr firstRow="1" bandRow="1">
                <a:tableStyleId>{5C22544A-7EE6-4342-B048-85BDC9FD1C3A}</a:tableStyleId>
              </a:tblPr>
              <a:tblGrid>
                <a:gridCol w="1556184">
                  <a:extLst>
                    <a:ext uri="{9D8B030D-6E8A-4147-A177-3AD203B41FA5}">
                      <a16:colId xmlns:a16="http://schemas.microsoft.com/office/drawing/2014/main" val="2854728453"/>
                    </a:ext>
                  </a:extLst>
                </a:gridCol>
                <a:gridCol w="1556184">
                  <a:extLst>
                    <a:ext uri="{9D8B030D-6E8A-4147-A177-3AD203B41FA5}">
                      <a16:colId xmlns:a16="http://schemas.microsoft.com/office/drawing/2014/main" val="255691299"/>
                    </a:ext>
                  </a:extLst>
                </a:gridCol>
                <a:gridCol w="1556184">
                  <a:extLst>
                    <a:ext uri="{9D8B030D-6E8A-4147-A177-3AD203B41FA5}">
                      <a16:colId xmlns:a16="http://schemas.microsoft.com/office/drawing/2014/main" val="3481423719"/>
                    </a:ext>
                  </a:extLst>
                </a:gridCol>
                <a:gridCol w="1556184">
                  <a:extLst>
                    <a:ext uri="{9D8B030D-6E8A-4147-A177-3AD203B41FA5}">
                      <a16:colId xmlns:a16="http://schemas.microsoft.com/office/drawing/2014/main" val="12385865"/>
                    </a:ext>
                  </a:extLst>
                </a:gridCol>
                <a:gridCol w="1698170">
                  <a:extLst>
                    <a:ext uri="{9D8B030D-6E8A-4147-A177-3AD203B41FA5}">
                      <a16:colId xmlns:a16="http://schemas.microsoft.com/office/drawing/2014/main" val="481947318"/>
                    </a:ext>
                  </a:extLst>
                </a:gridCol>
                <a:gridCol w="1414198">
                  <a:extLst>
                    <a:ext uri="{9D8B030D-6E8A-4147-A177-3AD203B41FA5}">
                      <a16:colId xmlns:a16="http://schemas.microsoft.com/office/drawing/2014/main" val="2902598057"/>
                    </a:ext>
                  </a:extLst>
                </a:gridCol>
                <a:gridCol w="1556184">
                  <a:extLst>
                    <a:ext uri="{9D8B030D-6E8A-4147-A177-3AD203B41FA5}">
                      <a16:colId xmlns:a16="http://schemas.microsoft.com/office/drawing/2014/main" val="893082884"/>
                    </a:ext>
                  </a:extLst>
                </a:gridCol>
              </a:tblGrid>
              <a:tr h="215863">
                <a:tc>
                  <a:txBody>
                    <a:bodyPr/>
                    <a:lstStyle/>
                    <a:p>
                      <a:pPr algn="ctr"/>
                      <a:r>
                        <a:rPr lang="en-US" dirty="0" err="1"/>
                        <a:t>Acetafeme</a:t>
                      </a:r>
                      <a:endParaRPr lang="en-US" dirty="0"/>
                    </a:p>
                  </a:txBody>
                  <a:tcPr/>
                </a:tc>
                <a:tc>
                  <a:txBody>
                    <a:bodyPr/>
                    <a:lstStyle/>
                    <a:p>
                      <a:pPr algn="ctr"/>
                      <a:r>
                        <a:rPr lang="en-US" dirty="0" err="1"/>
                        <a:t>Bisphenal</a:t>
                      </a:r>
                      <a:r>
                        <a:rPr lang="en-US" dirty="0"/>
                        <a:t> A</a:t>
                      </a:r>
                    </a:p>
                  </a:txBody>
                  <a:tcPr/>
                </a:tc>
                <a:tc>
                  <a:txBody>
                    <a:bodyPr/>
                    <a:lstStyle/>
                    <a:p>
                      <a:pPr algn="ctr"/>
                      <a:r>
                        <a:rPr lang="en-US" dirty="0"/>
                        <a:t>Caffeine</a:t>
                      </a:r>
                    </a:p>
                  </a:txBody>
                  <a:tcPr/>
                </a:tc>
                <a:tc>
                  <a:txBody>
                    <a:bodyPr/>
                    <a:lstStyle/>
                    <a:p>
                      <a:pPr algn="ctr"/>
                      <a:r>
                        <a:rPr lang="en-US" dirty="0"/>
                        <a:t>DEET</a:t>
                      </a:r>
                    </a:p>
                  </a:txBody>
                  <a:tcPr/>
                </a:tc>
                <a:tc>
                  <a:txBody>
                    <a:bodyPr/>
                    <a:lstStyle/>
                    <a:p>
                      <a:pPr algn="ctr"/>
                      <a:r>
                        <a:rPr lang="en-US" dirty="0"/>
                        <a:t>Hymecromone</a:t>
                      </a:r>
                    </a:p>
                  </a:txBody>
                  <a:tcPr/>
                </a:tc>
                <a:tc>
                  <a:txBody>
                    <a:bodyPr/>
                    <a:lstStyle/>
                    <a:p>
                      <a:pPr algn="ctr"/>
                      <a:r>
                        <a:rPr lang="en-US" dirty="0"/>
                        <a:t>Sucralose</a:t>
                      </a:r>
                    </a:p>
                  </a:txBody>
                  <a:tcPr/>
                </a:tc>
                <a:tc>
                  <a:txBody>
                    <a:bodyPr/>
                    <a:lstStyle/>
                    <a:p>
                      <a:pPr algn="ctr"/>
                      <a:r>
                        <a:rPr lang="en-US" dirty="0"/>
                        <a:t>Valsartan</a:t>
                      </a:r>
                    </a:p>
                  </a:txBody>
                  <a:tcPr/>
                </a:tc>
                <a:extLst>
                  <a:ext uri="{0D108BD9-81ED-4DB2-BD59-A6C34878D82A}">
                    <a16:rowId xmlns:a16="http://schemas.microsoft.com/office/drawing/2014/main" val="2143034226"/>
                  </a:ext>
                </a:extLst>
              </a:tr>
              <a:tr h="370840">
                <a:tc>
                  <a:txBody>
                    <a:bodyPr/>
                    <a:lstStyle/>
                    <a:p>
                      <a:pPr algn="ctr"/>
                      <a:r>
                        <a:rPr lang="en-US" b="1" dirty="0">
                          <a:latin typeface="Arial Black" panose="020B0A04020102020204" pitchFamily="34" charset="0"/>
                        </a:rPr>
                        <a:t>x</a:t>
                      </a:r>
                    </a:p>
                  </a:txBody>
                  <a:tcPr/>
                </a:tc>
                <a:tc>
                  <a:txBody>
                    <a:bodyPr/>
                    <a:lstStyle/>
                    <a:p>
                      <a:pPr algn="ctr"/>
                      <a:r>
                        <a:rPr lang="en-US" b="1" dirty="0">
                          <a:latin typeface="Arial Black" panose="020B0A04020102020204" pitchFamily="34" charset="0"/>
                        </a:rPr>
                        <a:t>x</a:t>
                      </a:r>
                    </a:p>
                  </a:txBody>
                  <a:tcPr/>
                </a:tc>
                <a:tc>
                  <a:txBody>
                    <a:bodyPr/>
                    <a:lstStyle/>
                    <a:p>
                      <a:pPr algn="ctr"/>
                      <a:endParaRPr lang="en-US" b="1">
                        <a:latin typeface="Arial Black" panose="020B0A04020102020204" pitchFamily="34" charset="0"/>
                      </a:endParaRPr>
                    </a:p>
                  </a:txBody>
                  <a:tcPr/>
                </a:tc>
                <a:tc>
                  <a:txBody>
                    <a:bodyPr/>
                    <a:lstStyle/>
                    <a:p>
                      <a:pPr algn="ctr"/>
                      <a:r>
                        <a:rPr lang="en-US" b="1" dirty="0">
                          <a:latin typeface="Arial Black" panose="020B0A04020102020204" pitchFamily="34" charset="0"/>
                        </a:rPr>
                        <a:t>x</a:t>
                      </a:r>
                    </a:p>
                  </a:txBody>
                  <a:tcPr/>
                </a:tc>
                <a:tc>
                  <a:txBody>
                    <a:bodyPr/>
                    <a:lstStyle/>
                    <a:p>
                      <a:pPr algn="ctr"/>
                      <a:endParaRPr lang="en-US" b="1">
                        <a:latin typeface="Arial Black" panose="020B0A04020102020204" pitchFamily="34" charset="0"/>
                      </a:endParaRPr>
                    </a:p>
                  </a:txBody>
                  <a:tcPr/>
                </a:tc>
                <a:tc>
                  <a:txBody>
                    <a:bodyPr/>
                    <a:lstStyle/>
                    <a:p>
                      <a:pPr algn="ctr"/>
                      <a:r>
                        <a:rPr lang="en-US" b="1" dirty="0">
                          <a:latin typeface="Arial Black" panose="020B0A04020102020204" pitchFamily="34" charset="0"/>
                        </a:rPr>
                        <a:t>x</a:t>
                      </a:r>
                    </a:p>
                  </a:txBody>
                  <a:tcPr/>
                </a:tc>
                <a:tc>
                  <a:txBody>
                    <a:bodyPr/>
                    <a:lstStyle/>
                    <a:p>
                      <a:pPr algn="ctr"/>
                      <a:endParaRPr lang="en-US" b="1" dirty="0">
                        <a:latin typeface="Arial Black" panose="020B0A04020102020204" pitchFamily="34" charset="0"/>
                      </a:endParaRPr>
                    </a:p>
                  </a:txBody>
                  <a:tcPr/>
                </a:tc>
                <a:extLst>
                  <a:ext uri="{0D108BD9-81ED-4DB2-BD59-A6C34878D82A}">
                    <a16:rowId xmlns:a16="http://schemas.microsoft.com/office/drawing/2014/main" val="2514627959"/>
                  </a:ext>
                </a:extLst>
              </a:tr>
              <a:tr h="370840">
                <a:tc>
                  <a:txBody>
                    <a:bodyPr/>
                    <a:lstStyle/>
                    <a:p>
                      <a:pPr algn="ctr"/>
                      <a:r>
                        <a:rPr lang="en-US" b="1" dirty="0">
                          <a:latin typeface="Arial Black" panose="020B0A04020102020204" pitchFamily="34" charset="0"/>
                        </a:rPr>
                        <a:t>x</a:t>
                      </a:r>
                    </a:p>
                  </a:txBody>
                  <a:tcPr/>
                </a:tc>
                <a:tc>
                  <a:txBody>
                    <a:bodyPr/>
                    <a:lstStyle/>
                    <a:p>
                      <a:pPr algn="ctr"/>
                      <a:endParaRPr lang="en-US" b="1">
                        <a:latin typeface="Arial Black" panose="020B0A04020102020204" pitchFamily="34" charset="0"/>
                      </a:endParaRPr>
                    </a:p>
                  </a:txBody>
                  <a:tcPr/>
                </a:tc>
                <a:tc>
                  <a:txBody>
                    <a:bodyPr/>
                    <a:lstStyle/>
                    <a:p>
                      <a:pPr algn="ctr"/>
                      <a:endParaRPr lang="en-US" b="1" dirty="0">
                        <a:latin typeface="Arial Black" panose="020B0A04020102020204" pitchFamily="34" charset="0"/>
                      </a:endParaRPr>
                    </a:p>
                  </a:txBody>
                  <a:tcPr/>
                </a:tc>
                <a:tc>
                  <a:txBody>
                    <a:bodyPr/>
                    <a:lstStyle/>
                    <a:p>
                      <a:pPr algn="ctr"/>
                      <a:endParaRPr lang="en-US" b="1">
                        <a:latin typeface="Arial Black" panose="020B0A04020102020204" pitchFamily="34" charset="0"/>
                      </a:endParaRPr>
                    </a:p>
                  </a:txBody>
                  <a:tcPr/>
                </a:tc>
                <a:tc>
                  <a:txBody>
                    <a:bodyPr/>
                    <a:lstStyle/>
                    <a:p>
                      <a:pPr algn="ctr"/>
                      <a:r>
                        <a:rPr lang="en-US" b="1" dirty="0">
                          <a:latin typeface="Arial Black" panose="020B0A04020102020204" pitchFamily="34" charset="0"/>
                        </a:rPr>
                        <a:t>x</a:t>
                      </a:r>
                    </a:p>
                  </a:txBody>
                  <a:tcPr/>
                </a:tc>
                <a:tc>
                  <a:txBody>
                    <a:bodyPr/>
                    <a:lstStyle/>
                    <a:p>
                      <a:pPr algn="ctr"/>
                      <a:r>
                        <a:rPr lang="en-US" b="1" dirty="0">
                          <a:latin typeface="Arial Black" panose="020B0A04020102020204" pitchFamily="34" charset="0"/>
                        </a:rPr>
                        <a:t>x</a:t>
                      </a:r>
                    </a:p>
                  </a:txBody>
                  <a:tcPr/>
                </a:tc>
                <a:tc>
                  <a:txBody>
                    <a:bodyPr/>
                    <a:lstStyle/>
                    <a:p>
                      <a:pPr algn="ctr"/>
                      <a:endParaRPr lang="en-US" b="1">
                        <a:latin typeface="Arial Black" panose="020B0A04020102020204" pitchFamily="34" charset="0"/>
                      </a:endParaRPr>
                    </a:p>
                  </a:txBody>
                  <a:tcPr/>
                </a:tc>
                <a:extLst>
                  <a:ext uri="{0D108BD9-81ED-4DB2-BD59-A6C34878D82A}">
                    <a16:rowId xmlns:a16="http://schemas.microsoft.com/office/drawing/2014/main" val="2909473558"/>
                  </a:ext>
                </a:extLst>
              </a:tr>
              <a:tr h="370840">
                <a:tc>
                  <a:txBody>
                    <a:bodyPr/>
                    <a:lstStyle/>
                    <a:p>
                      <a:pPr algn="ctr"/>
                      <a:endParaRPr lang="en-US" b="1">
                        <a:latin typeface="Arial Black" panose="020B0A04020102020204" pitchFamily="34" charset="0"/>
                      </a:endParaRPr>
                    </a:p>
                  </a:txBody>
                  <a:tcPr/>
                </a:tc>
                <a:tc>
                  <a:txBody>
                    <a:bodyPr/>
                    <a:lstStyle/>
                    <a:p>
                      <a:pPr algn="ctr"/>
                      <a:endParaRPr lang="en-US" b="1">
                        <a:latin typeface="Arial Black" panose="020B0A04020102020204" pitchFamily="34" charset="0"/>
                      </a:endParaRPr>
                    </a:p>
                  </a:txBody>
                  <a:tcPr/>
                </a:tc>
                <a:tc>
                  <a:txBody>
                    <a:bodyPr/>
                    <a:lstStyle/>
                    <a:p>
                      <a:pPr algn="ctr"/>
                      <a:endParaRPr lang="en-US" b="1">
                        <a:latin typeface="Arial Black" panose="020B0A04020102020204" pitchFamily="34" charset="0"/>
                      </a:endParaRPr>
                    </a:p>
                  </a:txBody>
                  <a:tcPr/>
                </a:tc>
                <a:tc>
                  <a:txBody>
                    <a:bodyPr/>
                    <a:lstStyle/>
                    <a:p>
                      <a:pPr algn="ctr"/>
                      <a:endParaRPr lang="en-US" b="1" dirty="0">
                        <a:latin typeface="Arial Black" panose="020B0A04020102020204" pitchFamily="34" charset="0"/>
                      </a:endParaRPr>
                    </a:p>
                  </a:txBody>
                  <a:tcPr/>
                </a:tc>
                <a:tc>
                  <a:txBody>
                    <a:bodyPr/>
                    <a:lstStyle/>
                    <a:p>
                      <a:pPr algn="ctr"/>
                      <a:r>
                        <a:rPr lang="en-US" b="1" dirty="0">
                          <a:latin typeface="Arial Black" panose="020B0A04020102020204" pitchFamily="34" charset="0"/>
                        </a:rPr>
                        <a:t>x</a:t>
                      </a:r>
                    </a:p>
                  </a:txBody>
                  <a:tcPr/>
                </a:tc>
                <a:tc>
                  <a:txBody>
                    <a:bodyPr/>
                    <a:lstStyle/>
                    <a:p>
                      <a:pPr algn="ctr"/>
                      <a:endParaRPr lang="en-US" b="1" dirty="0">
                        <a:latin typeface="Arial Black" panose="020B0A04020102020204" pitchFamily="34" charset="0"/>
                      </a:endParaRPr>
                    </a:p>
                  </a:txBody>
                  <a:tcPr/>
                </a:tc>
                <a:tc>
                  <a:txBody>
                    <a:bodyPr/>
                    <a:lstStyle/>
                    <a:p>
                      <a:pPr algn="ctr"/>
                      <a:endParaRPr lang="en-US" b="1" dirty="0">
                        <a:latin typeface="Arial Black" panose="020B0A04020102020204" pitchFamily="34" charset="0"/>
                      </a:endParaRPr>
                    </a:p>
                  </a:txBody>
                  <a:tcPr/>
                </a:tc>
                <a:extLst>
                  <a:ext uri="{0D108BD9-81ED-4DB2-BD59-A6C34878D82A}">
                    <a16:rowId xmlns:a16="http://schemas.microsoft.com/office/drawing/2014/main" val="954608147"/>
                  </a:ext>
                </a:extLst>
              </a:tr>
              <a:tr h="370840">
                <a:tc>
                  <a:txBody>
                    <a:bodyPr/>
                    <a:lstStyle/>
                    <a:p>
                      <a:pPr algn="ctr"/>
                      <a:r>
                        <a:rPr lang="en-US" b="1" dirty="0">
                          <a:latin typeface="Arial Black" panose="020B0A04020102020204" pitchFamily="34" charset="0"/>
                        </a:rPr>
                        <a:t>x</a:t>
                      </a:r>
                    </a:p>
                  </a:txBody>
                  <a:tcPr/>
                </a:tc>
                <a:tc>
                  <a:txBody>
                    <a:bodyPr/>
                    <a:lstStyle/>
                    <a:p>
                      <a:pPr algn="ctr"/>
                      <a:endParaRPr lang="en-US" b="1">
                        <a:latin typeface="Arial Black" panose="020B0A04020102020204" pitchFamily="34" charset="0"/>
                      </a:endParaRPr>
                    </a:p>
                  </a:txBody>
                  <a:tcPr/>
                </a:tc>
                <a:tc>
                  <a:txBody>
                    <a:bodyPr/>
                    <a:lstStyle/>
                    <a:p>
                      <a:pPr algn="ctr"/>
                      <a:r>
                        <a:rPr lang="en-US" b="1" dirty="0">
                          <a:latin typeface="Arial Black" panose="020B0A04020102020204" pitchFamily="34" charset="0"/>
                        </a:rPr>
                        <a:t>x</a:t>
                      </a:r>
                    </a:p>
                  </a:txBody>
                  <a:tcPr/>
                </a:tc>
                <a:tc>
                  <a:txBody>
                    <a:bodyPr/>
                    <a:lstStyle/>
                    <a:p>
                      <a:pPr algn="ctr"/>
                      <a:r>
                        <a:rPr lang="en-US" b="1" dirty="0">
                          <a:latin typeface="Arial Black" panose="020B0A04020102020204" pitchFamily="34" charset="0"/>
                        </a:rPr>
                        <a:t>x</a:t>
                      </a:r>
                    </a:p>
                  </a:txBody>
                  <a:tcPr/>
                </a:tc>
                <a:tc>
                  <a:txBody>
                    <a:bodyPr/>
                    <a:lstStyle/>
                    <a:p>
                      <a:pPr algn="ctr"/>
                      <a:r>
                        <a:rPr lang="en-US" b="1" dirty="0">
                          <a:latin typeface="Arial Black" panose="020B0A04020102020204" pitchFamily="34" charset="0"/>
                        </a:rPr>
                        <a:t>x</a:t>
                      </a:r>
                    </a:p>
                  </a:txBody>
                  <a:tcPr/>
                </a:tc>
                <a:tc>
                  <a:txBody>
                    <a:bodyPr/>
                    <a:lstStyle/>
                    <a:p>
                      <a:pPr algn="ctr"/>
                      <a:endParaRPr lang="en-US" b="1" dirty="0">
                        <a:latin typeface="Arial Black" panose="020B0A04020102020204" pitchFamily="34" charset="0"/>
                      </a:endParaRPr>
                    </a:p>
                  </a:txBody>
                  <a:tcPr/>
                </a:tc>
                <a:tc>
                  <a:txBody>
                    <a:bodyPr/>
                    <a:lstStyle/>
                    <a:p>
                      <a:pPr algn="ctr"/>
                      <a:r>
                        <a:rPr lang="en-US" b="1" dirty="0">
                          <a:latin typeface="Arial Black" panose="020B0A04020102020204" pitchFamily="34" charset="0"/>
                        </a:rPr>
                        <a:t>x</a:t>
                      </a:r>
                    </a:p>
                  </a:txBody>
                  <a:tcPr/>
                </a:tc>
                <a:extLst>
                  <a:ext uri="{0D108BD9-81ED-4DB2-BD59-A6C34878D82A}">
                    <a16:rowId xmlns:a16="http://schemas.microsoft.com/office/drawing/2014/main" val="3540438510"/>
                  </a:ext>
                </a:extLst>
              </a:tr>
            </a:tbl>
          </a:graphicData>
        </a:graphic>
      </p:graphicFrame>
      <p:sp>
        <p:nvSpPr>
          <p:cNvPr id="5" name="TextBox 4">
            <a:extLst>
              <a:ext uri="{FF2B5EF4-FFF2-40B4-BE49-F238E27FC236}">
                <a16:creationId xmlns:a16="http://schemas.microsoft.com/office/drawing/2014/main" id="{5EAD92DB-AF37-2FE8-49FB-342B85E6AB8E}"/>
              </a:ext>
            </a:extLst>
          </p:cNvPr>
          <p:cNvSpPr txBox="1"/>
          <p:nvPr/>
        </p:nvSpPr>
        <p:spPr>
          <a:xfrm>
            <a:off x="227181" y="3021496"/>
            <a:ext cx="4371005" cy="307777"/>
          </a:xfrm>
          <a:prstGeom prst="rect">
            <a:avLst/>
          </a:prstGeom>
          <a:noFill/>
        </p:spPr>
        <p:txBody>
          <a:bodyPr wrap="none" rtlCol="0">
            <a:spAutoFit/>
          </a:bodyPr>
          <a:lstStyle/>
          <a:p>
            <a:r>
              <a:rPr lang="en-US" sz="1400" b="1" dirty="0"/>
              <a:t>X: Present, but in low concentrations (Targeted Analysis)</a:t>
            </a:r>
          </a:p>
        </p:txBody>
      </p:sp>
      <p:sp>
        <p:nvSpPr>
          <p:cNvPr id="6" name="Rectangle 5">
            <a:extLst>
              <a:ext uri="{FF2B5EF4-FFF2-40B4-BE49-F238E27FC236}">
                <a16:creationId xmlns:a16="http://schemas.microsoft.com/office/drawing/2014/main" id="{B286D6B6-AC17-5DE8-C1AA-5E249594CA6B}"/>
              </a:ext>
            </a:extLst>
          </p:cNvPr>
          <p:cNvSpPr/>
          <p:nvPr/>
        </p:nvSpPr>
        <p:spPr>
          <a:xfrm>
            <a:off x="272616" y="3799588"/>
            <a:ext cx="4333461" cy="207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877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755F48-4F9C-74D8-8B66-EEEF88A1FE40}"/>
              </a:ext>
            </a:extLst>
          </p:cNvPr>
          <p:cNvSpPr txBox="1"/>
          <p:nvPr/>
        </p:nvSpPr>
        <p:spPr>
          <a:xfrm>
            <a:off x="3444641" y="404863"/>
            <a:ext cx="5894114" cy="584775"/>
          </a:xfrm>
          <a:prstGeom prst="rect">
            <a:avLst/>
          </a:prstGeom>
          <a:noFill/>
        </p:spPr>
        <p:txBody>
          <a:bodyPr wrap="none" rtlCol="0">
            <a:spAutoFit/>
          </a:bodyPr>
          <a:lstStyle/>
          <a:p>
            <a:r>
              <a:rPr lang="en-US" sz="3200" b="1" dirty="0"/>
              <a:t>Hypotheses | Research Questions</a:t>
            </a:r>
          </a:p>
        </p:txBody>
      </p:sp>
      <p:sp>
        <p:nvSpPr>
          <p:cNvPr id="5" name="TextBox 4">
            <a:extLst>
              <a:ext uri="{FF2B5EF4-FFF2-40B4-BE49-F238E27FC236}">
                <a16:creationId xmlns:a16="http://schemas.microsoft.com/office/drawing/2014/main" id="{8BCBBF64-F741-3FE4-004A-0B98BA49A39E}"/>
              </a:ext>
            </a:extLst>
          </p:cNvPr>
          <p:cNvSpPr txBox="1"/>
          <p:nvPr/>
        </p:nvSpPr>
        <p:spPr>
          <a:xfrm>
            <a:off x="666750" y="2070100"/>
            <a:ext cx="9666621" cy="3416320"/>
          </a:xfrm>
          <a:prstGeom prst="rect">
            <a:avLst/>
          </a:prstGeom>
          <a:noFill/>
        </p:spPr>
        <p:txBody>
          <a:bodyPr wrap="none" rtlCol="0">
            <a:spAutoFit/>
          </a:bodyPr>
          <a:lstStyle/>
          <a:p>
            <a:pPr>
              <a:lnSpc>
                <a:spcPct val="150000"/>
              </a:lnSpc>
            </a:pPr>
            <a:r>
              <a:rPr lang="en-US" sz="2400" b="1" dirty="0"/>
              <a:t>Unique signals for different land covers (urban &lt;&gt; rural/agriculture)</a:t>
            </a:r>
          </a:p>
          <a:p>
            <a:pPr>
              <a:lnSpc>
                <a:spcPct val="150000"/>
              </a:lnSpc>
            </a:pPr>
            <a:r>
              <a:rPr lang="en-US" sz="2400" b="1" dirty="0"/>
              <a:t>Temporal variation of “some” contaminants (seasonality)</a:t>
            </a:r>
          </a:p>
          <a:p>
            <a:pPr>
              <a:lnSpc>
                <a:spcPct val="150000"/>
              </a:lnSpc>
            </a:pPr>
            <a:r>
              <a:rPr lang="en-US" sz="2400" b="1" dirty="0"/>
              <a:t>Some contaminants will be persistent (human secreted; point sources)</a:t>
            </a:r>
          </a:p>
          <a:p>
            <a:pPr>
              <a:lnSpc>
                <a:spcPct val="150000"/>
              </a:lnSpc>
            </a:pPr>
            <a:r>
              <a:rPr lang="en-US" sz="2400" b="1" dirty="0"/>
              <a:t>Ground water and surface water signatures are often disconnected</a:t>
            </a:r>
          </a:p>
          <a:p>
            <a:pPr>
              <a:lnSpc>
                <a:spcPct val="150000"/>
              </a:lnSpc>
            </a:pPr>
            <a:r>
              <a:rPr lang="en-US" sz="2400" b="1" dirty="0"/>
              <a:t>Mae Kha Canal (Chiang Mai city) suffers extreme pollution (loads the Ping)</a:t>
            </a:r>
          </a:p>
          <a:p>
            <a:endParaRPr lang="en-US" dirty="0"/>
          </a:p>
          <a:p>
            <a:endParaRPr lang="en-US" dirty="0"/>
          </a:p>
        </p:txBody>
      </p:sp>
    </p:spTree>
    <p:extLst>
      <p:ext uri="{BB962C8B-B14F-4D97-AF65-F5344CB8AC3E}">
        <p14:creationId xmlns:p14="http://schemas.microsoft.com/office/powerpoint/2010/main" val="2044226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B7F167-4343-B166-B940-8B05EE27BD42}"/>
              </a:ext>
            </a:extLst>
          </p:cNvPr>
          <p:cNvSpPr txBox="1"/>
          <p:nvPr/>
        </p:nvSpPr>
        <p:spPr>
          <a:xfrm>
            <a:off x="523820" y="1243308"/>
            <a:ext cx="2613088" cy="1754326"/>
          </a:xfrm>
          <a:prstGeom prst="rect">
            <a:avLst/>
          </a:prstGeom>
          <a:noFill/>
        </p:spPr>
        <p:txBody>
          <a:bodyPr wrap="none" rtlCol="0">
            <a:spAutoFit/>
          </a:bodyPr>
          <a:lstStyle/>
          <a:p>
            <a:r>
              <a:rPr lang="en-US" b="1" dirty="0"/>
              <a:t>TYPE OF CONTAMINANTS</a:t>
            </a:r>
          </a:p>
          <a:p>
            <a:r>
              <a:rPr lang="en-US" dirty="0"/>
              <a:t>Industrial Chemicals</a:t>
            </a:r>
          </a:p>
          <a:p>
            <a:r>
              <a:rPr lang="en-US" dirty="0"/>
              <a:t>Personal Care Products</a:t>
            </a:r>
          </a:p>
          <a:p>
            <a:r>
              <a:rPr lang="en-US" dirty="0"/>
              <a:t>Medical Chemicals</a:t>
            </a:r>
          </a:p>
          <a:p>
            <a:r>
              <a:rPr lang="en-US" dirty="0"/>
              <a:t>Pesticides</a:t>
            </a:r>
          </a:p>
          <a:p>
            <a:r>
              <a:rPr lang="en-US" dirty="0"/>
              <a:t>Natural Signals</a:t>
            </a:r>
          </a:p>
        </p:txBody>
      </p:sp>
      <p:sp>
        <p:nvSpPr>
          <p:cNvPr id="5" name="TextBox 4">
            <a:extLst>
              <a:ext uri="{FF2B5EF4-FFF2-40B4-BE49-F238E27FC236}">
                <a16:creationId xmlns:a16="http://schemas.microsoft.com/office/drawing/2014/main" id="{174FB666-7B42-DEF1-4C7E-273ED645CE0D}"/>
              </a:ext>
            </a:extLst>
          </p:cNvPr>
          <p:cNvSpPr txBox="1"/>
          <p:nvPr/>
        </p:nvSpPr>
        <p:spPr>
          <a:xfrm>
            <a:off x="4155841" y="404863"/>
            <a:ext cx="1936749" cy="584775"/>
          </a:xfrm>
          <a:prstGeom prst="rect">
            <a:avLst/>
          </a:prstGeom>
          <a:noFill/>
        </p:spPr>
        <p:txBody>
          <a:bodyPr wrap="none" rtlCol="0">
            <a:spAutoFit/>
          </a:bodyPr>
          <a:lstStyle/>
          <a:p>
            <a:r>
              <a:rPr lang="en-US" sz="3200" b="1" dirty="0"/>
              <a:t>METHODS</a:t>
            </a:r>
          </a:p>
        </p:txBody>
      </p:sp>
      <p:sp>
        <p:nvSpPr>
          <p:cNvPr id="6" name="TextBox 5">
            <a:extLst>
              <a:ext uri="{FF2B5EF4-FFF2-40B4-BE49-F238E27FC236}">
                <a16:creationId xmlns:a16="http://schemas.microsoft.com/office/drawing/2014/main" id="{C58DCBEF-0DEA-57F3-DFAD-DA7ABF0045DE}"/>
              </a:ext>
            </a:extLst>
          </p:cNvPr>
          <p:cNvSpPr txBox="1"/>
          <p:nvPr/>
        </p:nvSpPr>
        <p:spPr>
          <a:xfrm>
            <a:off x="3882055" y="1235556"/>
            <a:ext cx="5370573" cy="1477328"/>
          </a:xfrm>
          <a:prstGeom prst="rect">
            <a:avLst/>
          </a:prstGeom>
          <a:noFill/>
        </p:spPr>
        <p:txBody>
          <a:bodyPr wrap="none" rtlCol="0">
            <a:spAutoFit/>
          </a:bodyPr>
          <a:lstStyle/>
          <a:p>
            <a:r>
              <a:rPr lang="en-US" b="1" dirty="0"/>
              <a:t>LAND-USES CONSIDERED</a:t>
            </a:r>
          </a:p>
          <a:p>
            <a:r>
              <a:rPr lang="en-US" dirty="0"/>
              <a:t>Urban (domestic, industry, commercial, manufacturing)</a:t>
            </a:r>
          </a:p>
          <a:p>
            <a:r>
              <a:rPr lang="en-US" dirty="0"/>
              <a:t>Peri-urban (domestic, commercial, agriculture)</a:t>
            </a:r>
          </a:p>
          <a:p>
            <a:r>
              <a:rPr lang="en-US" dirty="0"/>
              <a:t>Rural (agriculture, livestock, domestic, </a:t>
            </a:r>
            <a:r>
              <a:rPr lang="en-US" dirty="0" err="1"/>
              <a:t>etc</a:t>
            </a:r>
            <a:r>
              <a:rPr lang="en-US" dirty="0"/>
              <a:t>)</a:t>
            </a:r>
          </a:p>
          <a:p>
            <a:r>
              <a:rPr lang="en-US" dirty="0"/>
              <a:t>Remote (forest, farm signal)</a:t>
            </a:r>
          </a:p>
        </p:txBody>
      </p:sp>
      <p:sp>
        <p:nvSpPr>
          <p:cNvPr id="2" name="TextBox 1">
            <a:extLst>
              <a:ext uri="{FF2B5EF4-FFF2-40B4-BE49-F238E27FC236}">
                <a16:creationId xmlns:a16="http://schemas.microsoft.com/office/drawing/2014/main" id="{667C658A-8A99-AD16-61C3-46AA66F1D04F}"/>
              </a:ext>
            </a:extLst>
          </p:cNvPr>
          <p:cNvSpPr txBox="1"/>
          <p:nvPr/>
        </p:nvSpPr>
        <p:spPr>
          <a:xfrm>
            <a:off x="452966" y="3424767"/>
            <a:ext cx="6076664" cy="2585323"/>
          </a:xfrm>
          <a:prstGeom prst="rect">
            <a:avLst/>
          </a:prstGeom>
          <a:noFill/>
        </p:spPr>
        <p:txBody>
          <a:bodyPr wrap="none" rtlCol="0">
            <a:spAutoFit/>
          </a:bodyPr>
          <a:lstStyle/>
          <a:p>
            <a:r>
              <a:rPr lang="en-US" sz="1800" b="1" dirty="0">
                <a:effectLst/>
                <a:ea typeface="Garamond" panose="02020404030301010803" pitchFamily="18" charset="0"/>
                <a:cs typeface="Garamond" panose="02020404030301010803" pitchFamily="18" charset="0"/>
              </a:rPr>
              <a:t>Analyses include the following: </a:t>
            </a:r>
          </a:p>
          <a:p>
            <a:r>
              <a:rPr lang="en-US" dirty="0">
                <a:ea typeface="Garamond" panose="02020404030301010803" pitchFamily="18" charset="0"/>
                <a:cs typeface="Garamond" panose="02020404030301010803" pitchFamily="18" charset="0"/>
              </a:rPr>
              <a:t>[1] Non-targeted analysis (Realm of “all” compounds present)</a:t>
            </a:r>
          </a:p>
          <a:p>
            <a:r>
              <a:rPr lang="en-US" sz="1800" dirty="0">
                <a:effectLst/>
                <a:ea typeface="Garamond" panose="02020404030301010803" pitchFamily="18" charset="0"/>
                <a:cs typeface="Garamond" panose="02020404030301010803" pitchFamily="18" charset="0"/>
              </a:rPr>
              <a:t>[2] Target Analysis (Track selected indictor compounds)</a:t>
            </a:r>
          </a:p>
          <a:p>
            <a:r>
              <a:rPr lang="en-US" sz="1800" dirty="0">
                <a:effectLst/>
                <a:ea typeface="Garamond" panose="02020404030301010803" pitchFamily="18" charset="0"/>
                <a:cs typeface="Garamond" panose="02020404030301010803" pitchFamily="18" charset="0"/>
              </a:rPr>
              <a:t>[3] Dissolved organic carbon (DOC)</a:t>
            </a:r>
          </a:p>
          <a:p>
            <a:r>
              <a:rPr lang="en-US" sz="1800" dirty="0">
                <a:effectLst/>
                <a:ea typeface="Garamond" panose="02020404030301010803" pitchFamily="18" charset="0"/>
                <a:cs typeface="Garamond" panose="02020404030301010803" pitchFamily="18" charset="0"/>
              </a:rPr>
              <a:t>[4] EEM (Characterize DOC; alternation of natural signal)</a:t>
            </a:r>
          </a:p>
          <a:p>
            <a:r>
              <a:rPr lang="en-US" sz="1800" dirty="0">
                <a:effectLst/>
                <a:ea typeface="Garamond" panose="02020404030301010803" pitchFamily="18" charset="0"/>
                <a:cs typeface="Garamond" panose="02020404030301010803" pitchFamily="18" charset="0"/>
              </a:rPr>
              <a:t>[5] ICP-MS (Potentially toxic elements)</a:t>
            </a:r>
          </a:p>
          <a:p>
            <a:r>
              <a:rPr lang="en-US" sz="1800" dirty="0">
                <a:effectLst/>
                <a:ea typeface="Garamond" panose="02020404030301010803" pitchFamily="18" charset="0"/>
                <a:cs typeface="Garamond" panose="02020404030301010803" pitchFamily="18" charset="0"/>
              </a:rPr>
              <a:t>[6] Bioassay (Health risk of compounds in water)</a:t>
            </a:r>
          </a:p>
          <a:p>
            <a:r>
              <a:rPr lang="en-US" dirty="0">
                <a:ea typeface="Garamond" panose="02020404030301010803" pitchFamily="18" charset="0"/>
                <a:cs typeface="Garamond" panose="02020404030301010803" pitchFamily="18" charset="0"/>
              </a:rPr>
              <a:t>[7] Major ions (Nitrate, Sulfate, Ca, Mg)</a:t>
            </a:r>
          </a:p>
          <a:p>
            <a:r>
              <a:rPr lang="en-US" sz="1800" dirty="0">
                <a:effectLst/>
                <a:ea typeface="Garamond" panose="02020404030301010803" pitchFamily="18" charset="0"/>
                <a:cs typeface="Garamond" panose="02020404030301010803" pitchFamily="18" charset="0"/>
              </a:rPr>
              <a:t>[8] Basic: pH, Conductivity, Salinity (Acid rain or mine drainage)</a:t>
            </a:r>
          </a:p>
        </p:txBody>
      </p:sp>
      <p:pic>
        <p:nvPicPr>
          <p:cNvPr id="1030" name="Picture 6">
            <a:extLst>
              <a:ext uri="{FF2B5EF4-FFF2-40B4-BE49-F238E27FC236}">
                <a16:creationId xmlns:a16="http://schemas.microsoft.com/office/drawing/2014/main" id="{70C140DC-F51B-38CD-DB62-64F283515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302996" y="1968996"/>
            <a:ext cx="6858000" cy="29200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435745A-CBDC-5331-B0DD-29CAC06F8E43}"/>
              </a:ext>
            </a:extLst>
          </p:cNvPr>
          <p:cNvSpPr txBox="1"/>
          <p:nvPr/>
        </p:nvSpPr>
        <p:spPr>
          <a:xfrm>
            <a:off x="7286570" y="3421358"/>
            <a:ext cx="1714508" cy="1200329"/>
          </a:xfrm>
          <a:prstGeom prst="rect">
            <a:avLst/>
          </a:prstGeom>
          <a:noFill/>
        </p:spPr>
        <p:txBody>
          <a:bodyPr wrap="none" rtlCol="0">
            <a:spAutoFit/>
          </a:bodyPr>
          <a:lstStyle/>
          <a:p>
            <a:r>
              <a:rPr lang="en-US" b="1" dirty="0"/>
              <a:t>SCALE</a:t>
            </a:r>
          </a:p>
          <a:p>
            <a:r>
              <a:rPr lang="en-US" dirty="0"/>
              <a:t>Temporal trends</a:t>
            </a:r>
          </a:p>
          <a:p>
            <a:r>
              <a:rPr lang="en-US" dirty="0"/>
              <a:t>Spatial variation</a:t>
            </a:r>
          </a:p>
          <a:p>
            <a:endParaRPr lang="en-US" dirty="0"/>
          </a:p>
        </p:txBody>
      </p:sp>
      <p:cxnSp>
        <p:nvCxnSpPr>
          <p:cNvPr id="16" name="Straight Connector 15">
            <a:extLst>
              <a:ext uri="{FF2B5EF4-FFF2-40B4-BE49-F238E27FC236}">
                <a16:creationId xmlns:a16="http://schemas.microsoft.com/office/drawing/2014/main" id="{758C620E-EAD9-EB02-A167-91FFED2C5A47}"/>
              </a:ext>
            </a:extLst>
          </p:cNvPr>
          <p:cNvCxnSpPr/>
          <p:nvPr/>
        </p:nvCxnSpPr>
        <p:spPr>
          <a:xfrm>
            <a:off x="546100" y="1104900"/>
            <a:ext cx="89852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428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4575CB-9373-9768-A3FD-8FD5D2435E92}"/>
              </a:ext>
            </a:extLst>
          </p:cNvPr>
          <p:cNvPicPr>
            <a:picLocks noChangeAspect="1"/>
          </p:cNvPicPr>
          <p:nvPr/>
        </p:nvPicPr>
        <p:blipFill>
          <a:blip r:embed="rId2"/>
          <a:stretch>
            <a:fillRect/>
          </a:stretch>
        </p:blipFill>
        <p:spPr>
          <a:xfrm>
            <a:off x="10134602" y="2980433"/>
            <a:ext cx="1346200" cy="1310354"/>
          </a:xfrm>
          <a:prstGeom prst="rect">
            <a:avLst/>
          </a:prstGeom>
        </p:spPr>
      </p:pic>
      <p:pic>
        <p:nvPicPr>
          <p:cNvPr id="6" name="Picture 5">
            <a:extLst>
              <a:ext uri="{FF2B5EF4-FFF2-40B4-BE49-F238E27FC236}">
                <a16:creationId xmlns:a16="http://schemas.microsoft.com/office/drawing/2014/main" id="{1825B528-5536-4106-FC78-9EC548606612}"/>
              </a:ext>
            </a:extLst>
          </p:cNvPr>
          <p:cNvPicPr>
            <a:picLocks noChangeAspect="1"/>
          </p:cNvPicPr>
          <p:nvPr/>
        </p:nvPicPr>
        <p:blipFill>
          <a:blip r:embed="rId3"/>
          <a:stretch>
            <a:fillRect/>
          </a:stretch>
        </p:blipFill>
        <p:spPr>
          <a:xfrm>
            <a:off x="235311" y="1126470"/>
            <a:ext cx="4244615" cy="5426730"/>
          </a:xfrm>
          <a:prstGeom prst="rect">
            <a:avLst/>
          </a:prstGeom>
        </p:spPr>
      </p:pic>
      <p:sp>
        <p:nvSpPr>
          <p:cNvPr id="7" name="Arrow: Right 6">
            <a:extLst>
              <a:ext uri="{FF2B5EF4-FFF2-40B4-BE49-F238E27FC236}">
                <a16:creationId xmlns:a16="http://schemas.microsoft.com/office/drawing/2014/main" id="{51A7EF96-C586-25AB-A208-242C50232B32}"/>
              </a:ext>
            </a:extLst>
          </p:cNvPr>
          <p:cNvSpPr/>
          <p:nvPr/>
        </p:nvSpPr>
        <p:spPr>
          <a:xfrm>
            <a:off x="4491566" y="1418477"/>
            <a:ext cx="1049867" cy="1109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948441-37A0-B9E7-C1BB-91018D28ED2F}"/>
              </a:ext>
            </a:extLst>
          </p:cNvPr>
          <p:cNvSpPr txBox="1"/>
          <p:nvPr/>
        </p:nvSpPr>
        <p:spPr>
          <a:xfrm>
            <a:off x="1032933" y="287867"/>
            <a:ext cx="2248436" cy="923330"/>
          </a:xfrm>
          <a:prstGeom prst="rect">
            <a:avLst/>
          </a:prstGeom>
          <a:noFill/>
        </p:spPr>
        <p:txBody>
          <a:bodyPr wrap="none" rtlCol="0">
            <a:spAutoFit/>
          </a:bodyPr>
          <a:lstStyle/>
          <a:p>
            <a:r>
              <a:rPr lang="en-US" dirty="0"/>
              <a:t>Non-targeted Analysis</a:t>
            </a:r>
          </a:p>
          <a:p>
            <a:pPr algn="ctr"/>
            <a:r>
              <a:rPr lang="en-US" sz="1200" dirty="0"/>
              <a:t>651 compounds</a:t>
            </a:r>
          </a:p>
          <a:p>
            <a:pPr algn="ctr"/>
            <a:r>
              <a:rPr lang="en-US" sz="1200" dirty="0"/>
              <a:t>Several Land uses</a:t>
            </a:r>
          </a:p>
          <a:p>
            <a:pPr algn="ctr"/>
            <a:r>
              <a:rPr lang="en-US" sz="1200" dirty="0"/>
              <a:t>Variety of compounds</a:t>
            </a:r>
          </a:p>
        </p:txBody>
      </p:sp>
      <p:sp>
        <p:nvSpPr>
          <p:cNvPr id="9" name="TextBox 8">
            <a:extLst>
              <a:ext uri="{FF2B5EF4-FFF2-40B4-BE49-F238E27FC236}">
                <a16:creationId xmlns:a16="http://schemas.microsoft.com/office/drawing/2014/main" id="{7B638E7E-60BE-8D00-08DD-456513F72166}"/>
              </a:ext>
            </a:extLst>
          </p:cNvPr>
          <p:cNvSpPr txBox="1"/>
          <p:nvPr/>
        </p:nvSpPr>
        <p:spPr>
          <a:xfrm>
            <a:off x="10037233" y="4305301"/>
            <a:ext cx="1737976" cy="253916"/>
          </a:xfrm>
          <a:prstGeom prst="rect">
            <a:avLst/>
          </a:prstGeom>
          <a:noFill/>
        </p:spPr>
        <p:txBody>
          <a:bodyPr wrap="none" rtlCol="0">
            <a:spAutoFit/>
          </a:bodyPr>
          <a:lstStyle/>
          <a:p>
            <a:r>
              <a:rPr lang="en-US" sz="1050" b="1" dirty="0"/>
              <a:t>Solid Phase Extraction (SPE)</a:t>
            </a:r>
          </a:p>
        </p:txBody>
      </p:sp>
      <p:pic>
        <p:nvPicPr>
          <p:cNvPr id="11" name="Picture 10">
            <a:extLst>
              <a:ext uri="{FF2B5EF4-FFF2-40B4-BE49-F238E27FC236}">
                <a16:creationId xmlns:a16="http://schemas.microsoft.com/office/drawing/2014/main" id="{14D77FA5-E3AB-5CDA-0C4A-08071F45A186}"/>
              </a:ext>
            </a:extLst>
          </p:cNvPr>
          <p:cNvPicPr>
            <a:picLocks noChangeAspect="1"/>
          </p:cNvPicPr>
          <p:nvPr/>
        </p:nvPicPr>
        <p:blipFill>
          <a:blip r:embed="rId4"/>
          <a:stretch>
            <a:fillRect/>
          </a:stretch>
        </p:blipFill>
        <p:spPr>
          <a:xfrm>
            <a:off x="9694334" y="4841601"/>
            <a:ext cx="2429344" cy="1656565"/>
          </a:xfrm>
          <a:prstGeom prst="rect">
            <a:avLst/>
          </a:prstGeom>
        </p:spPr>
      </p:pic>
      <p:sp>
        <p:nvSpPr>
          <p:cNvPr id="12" name="TextBox 11">
            <a:extLst>
              <a:ext uri="{FF2B5EF4-FFF2-40B4-BE49-F238E27FC236}">
                <a16:creationId xmlns:a16="http://schemas.microsoft.com/office/drawing/2014/main" id="{6A27987D-84F4-4E90-478E-B6DB6F6B74F8}"/>
              </a:ext>
            </a:extLst>
          </p:cNvPr>
          <p:cNvSpPr txBox="1"/>
          <p:nvPr/>
        </p:nvSpPr>
        <p:spPr>
          <a:xfrm>
            <a:off x="9952566" y="6426284"/>
            <a:ext cx="2169184" cy="253916"/>
          </a:xfrm>
          <a:prstGeom prst="rect">
            <a:avLst/>
          </a:prstGeom>
          <a:noFill/>
        </p:spPr>
        <p:txBody>
          <a:bodyPr wrap="none" rtlCol="0">
            <a:spAutoFit/>
          </a:bodyPr>
          <a:lstStyle/>
          <a:p>
            <a:r>
              <a:rPr lang="en-US" sz="1050" b="1" dirty="0"/>
              <a:t>Liquid Chromatography/ Mass Spec</a:t>
            </a:r>
          </a:p>
        </p:txBody>
      </p:sp>
      <p:sp>
        <p:nvSpPr>
          <p:cNvPr id="15" name="TextBox 14">
            <a:extLst>
              <a:ext uri="{FF2B5EF4-FFF2-40B4-BE49-F238E27FC236}">
                <a16:creationId xmlns:a16="http://schemas.microsoft.com/office/drawing/2014/main" id="{DFBE3970-25A3-2284-10CA-BCDBAB074B50}"/>
              </a:ext>
            </a:extLst>
          </p:cNvPr>
          <p:cNvSpPr txBox="1"/>
          <p:nvPr/>
        </p:nvSpPr>
        <p:spPr>
          <a:xfrm>
            <a:off x="6062140" y="287867"/>
            <a:ext cx="2248436" cy="923330"/>
          </a:xfrm>
          <a:prstGeom prst="rect">
            <a:avLst/>
          </a:prstGeom>
          <a:noFill/>
        </p:spPr>
        <p:txBody>
          <a:bodyPr wrap="none" rtlCol="0">
            <a:spAutoFit/>
          </a:bodyPr>
          <a:lstStyle/>
          <a:p>
            <a:r>
              <a:rPr lang="en-US" dirty="0"/>
              <a:t>Non-targeted Analysis</a:t>
            </a:r>
          </a:p>
          <a:p>
            <a:pPr algn="ctr"/>
            <a:r>
              <a:rPr lang="en-US" sz="1200" dirty="0"/>
              <a:t>49 compounds</a:t>
            </a:r>
          </a:p>
          <a:p>
            <a:pPr algn="ctr"/>
            <a:r>
              <a:rPr lang="en-US" sz="1200" dirty="0"/>
              <a:t>3 Land uses</a:t>
            </a:r>
          </a:p>
          <a:p>
            <a:pPr algn="ctr"/>
            <a:r>
              <a:rPr lang="en-US" sz="1200" dirty="0"/>
              <a:t>5 “types” of compounds</a:t>
            </a:r>
          </a:p>
        </p:txBody>
      </p:sp>
      <p:pic>
        <p:nvPicPr>
          <p:cNvPr id="17" name="Picture 16">
            <a:extLst>
              <a:ext uri="{FF2B5EF4-FFF2-40B4-BE49-F238E27FC236}">
                <a16:creationId xmlns:a16="http://schemas.microsoft.com/office/drawing/2014/main" id="{82C08802-8CD7-CDF7-A53A-FBFE531E14A0}"/>
              </a:ext>
            </a:extLst>
          </p:cNvPr>
          <p:cNvPicPr>
            <a:picLocks noChangeAspect="1"/>
          </p:cNvPicPr>
          <p:nvPr/>
        </p:nvPicPr>
        <p:blipFill>
          <a:blip r:embed="rId5"/>
          <a:stretch>
            <a:fillRect/>
          </a:stretch>
        </p:blipFill>
        <p:spPr>
          <a:xfrm>
            <a:off x="5638805" y="1155701"/>
            <a:ext cx="3119051" cy="3678766"/>
          </a:xfrm>
          <a:prstGeom prst="rect">
            <a:avLst/>
          </a:prstGeom>
        </p:spPr>
      </p:pic>
      <p:sp>
        <p:nvSpPr>
          <p:cNvPr id="18" name="TextBox 17">
            <a:extLst>
              <a:ext uri="{FF2B5EF4-FFF2-40B4-BE49-F238E27FC236}">
                <a16:creationId xmlns:a16="http://schemas.microsoft.com/office/drawing/2014/main" id="{A692BF51-1801-5AAB-E5BE-AC07C8F84D67}"/>
              </a:ext>
            </a:extLst>
          </p:cNvPr>
          <p:cNvSpPr txBox="1"/>
          <p:nvPr/>
        </p:nvSpPr>
        <p:spPr>
          <a:xfrm>
            <a:off x="4781505" y="2861733"/>
            <a:ext cx="853119" cy="769441"/>
          </a:xfrm>
          <a:prstGeom prst="rect">
            <a:avLst/>
          </a:prstGeom>
          <a:noFill/>
        </p:spPr>
        <p:txBody>
          <a:bodyPr wrap="none" rtlCol="0">
            <a:spAutoFit/>
          </a:bodyPr>
          <a:lstStyle/>
          <a:p>
            <a:pPr algn="ctr"/>
            <a:r>
              <a:rPr lang="en-US" sz="1100" dirty="0"/>
              <a:t>Reduce to</a:t>
            </a:r>
          </a:p>
          <a:p>
            <a:pPr algn="ctr"/>
            <a:r>
              <a:rPr lang="en-US" sz="1100" dirty="0"/>
              <a:t>a subset of</a:t>
            </a:r>
          </a:p>
          <a:p>
            <a:pPr algn="ctr"/>
            <a:r>
              <a:rPr lang="en-US" sz="1100" dirty="0"/>
              <a:t>indicator</a:t>
            </a:r>
          </a:p>
          <a:p>
            <a:pPr algn="ctr"/>
            <a:r>
              <a:rPr lang="en-US" sz="1100" dirty="0"/>
              <a:t>compounds</a:t>
            </a:r>
          </a:p>
        </p:txBody>
      </p:sp>
      <p:sp>
        <p:nvSpPr>
          <p:cNvPr id="19" name="TextBox 18">
            <a:extLst>
              <a:ext uri="{FF2B5EF4-FFF2-40B4-BE49-F238E27FC236}">
                <a16:creationId xmlns:a16="http://schemas.microsoft.com/office/drawing/2014/main" id="{1BC83426-772C-AC98-0718-D218A7018C8A}"/>
              </a:ext>
            </a:extLst>
          </p:cNvPr>
          <p:cNvSpPr txBox="1"/>
          <p:nvPr/>
        </p:nvSpPr>
        <p:spPr>
          <a:xfrm>
            <a:off x="5618731" y="4783666"/>
            <a:ext cx="3191899" cy="430887"/>
          </a:xfrm>
          <a:prstGeom prst="rect">
            <a:avLst/>
          </a:prstGeom>
          <a:noFill/>
        </p:spPr>
        <p:txBody>
          <a:bodyPr wrap="none" rtlCol="0">
            <a:spAutoFit/>
          </a:bodyPr>
          <a:lstStyle/>
          <a:p>
            <a:pPr algn="ctr"/>
            <a:r>
              <a:rPr lang="en-US" sz="1100" dirty="0"/>
              <a:t>Notable missing compounds: Glyphosate &amp; Paraquat</a:t>
            </a:r>
          </a:p>
          <a:p>
            <a:pPr algn="ctr"/>
            <a:r>
              <a:rPr lang="en-US" sz="1100" dirty="0"/>
              <a:t>Popular Herbicides used ubiquitously in Thailand</a:t>
            </a:r>
          </a:p>
        </p:txBody>
      </p:sp>
      <p:pic>
        <p:nvPicPr>
          <p:cNvPr id="1026" name="Picture 2" descr="Thermo Scientific™ Nalgene™ Wide-Mouth Lab Quality Amber HDPE Bottles  Capacity: 32 oz. (1000mL) Thermo Scientific™ Nalgene™ Wide-Mouth Lab  Quality Amber HDPE Bottles | Fisher Scientific">
            <a:extLst>
              <a:ext uri="{FF2B5EF4-FFF2-40B4-BE49-F238E27FC236}">
                <a16:creationId xmlns:a16="http://schemas.microsoft.com/office/drawing/2014/main" id="{4A855870-027A-48C5-7F26-76CF8F2F42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7966" y="1261533"/>
            <a:ext cx="1393825" cy="13938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FD387D8-E224-97CE-7F44-33693DA6D7E9}"/>
              </a:ext>
            </a:extLst>
          </p:cNvPr>
          <p:cNvSpPr txBox="1"/>
          <p:nvPr/>
        </p:nvSpPr>
        <p:spPr>
          <a:xfrm>
            <a:off x="9753591" y="292101"/>
            <a:ext cx="1613390" cy="923330"/>
          </a:xfrm>
          <a:prstGeom prst="rect">
            <a:avLst/>
          </a:prstGeom>
          <a:noFill/>
        </p:spPr>
        <p:txBody>
          <a:bodyPr wrap="none" rtlCol="0">
            <a:spAutoFit/>
          </a:bodyPr>
          <a:lstStyle/>
          <a:p>
            <a:pPr algn="ctr"/>
            <a:r>
              <a:rPr lang="en-US" dirty="0"/>
              <a:t>Methods</a:t>
            </a:r>
          </a:p>
          <a:p>
            <a:pPr algn="ctr"/>
            <a:r>
              <a:rPr lang="en-US" sz="1200" dirty="0"/>
              <a:t>1000-mL samples</a:t>
            </a:r>
          </a:p>
          <a:p>
            <a:pPr algn="ctr"/>
            <a:r>
              <a:rPr lang="en-US" sz="1200" dirty="0"/>
              <a:t>SPE followed by LC/MS</a:t>
            </a:r>
          </a:p>
          <a:p>
            <a:pPr algn="ctr"/>
            <a:endParaRPr lang="en-US" sz="1200" dirty="0"/>
          </a:p>
        </p:txBody>
      </p:sp>
      <p:cxnSp>
        <p:nvCxnSpPr>
          <p:cNvPr id="24" name="Straight Connector 23">
            <a:extLst>
              <a:ext uri="{FF2B5EF4-FFF2-40B4-BE49-F238E27FC236}">
                <a16:creationId xmlns:a16="http://schemas.microsoft.com/office/drawing/2014/main" id="{A990DE45-A7E3-874E-AF4F-CC3DE0ECBA12}"/>
              </a:ext>
            </a:extLst>
          </p:cNvPr>
          <p:cNvCxnSpPr/>
          <p:nvPr/>
        </p:nvCxnSpPr>
        <p:spPr>
          <a:xfrm>
            <a:off x="9245600" y="-59267"/>
            <a:ext cx="0" cy="7061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76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C3C0D-5145-0EA1-06CB-93B123E1E505}"/>
              </a:ext>
            </a:extLst>
          </p:cNvPr>
          <p:cNvPicPr>
            <a:picLocks noChangeAspect="1"/>
          </p:cNvPicPr>
          <p:nvPr/>
        </p:nvPicPr>
        <p:blipFill>
          <a:blip r:embed="rId2"/>
          <a:stretch>
            <a:fillRect/>
          </a:stretch>
        </p:blipFill>
        <p:spPr>
          <a:xfrm>
            <a:off x="1790700" y="0"/>
            <a:ext cx="6096635" cy="7126660"/>
          </a:xfrm>
          <a:prstGeom prst="rect">
            <a:avLst/>
          </a:prstGeom>
        </p:spPr>
      </p:pic>
      <p:sp>
        <p:nvSpPr>
          <p:cNvPr id="2" name="Rectangle 1">
            <a:extLst>
              <a:ext uri="{FF2B5EF4-FFF2-40B4-BE49-F238E27FC236}">
                <a16:creationId xmlns:a16="http://schemas.microsoft.com/office/drawing/2014/main" id="{5E6B54DD-43C7-EF04-5159-635C39B2DD9F}"/>
              </a:ext>
            </a:extLst>
          </p:cNvPr>
          <p:cNvSpPr/>
          <p:nvPr/>
        </p:nvSpPr>
        <p:spPr>
          <a:xfrm>
            <a:off x="2199773" y="96253"/>
            <a:ext cx="1645920" cy="1867301"/>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4C1F71-5735-9580-3B0A-C9859C86D9D1}"/>
              </a:ext>
            </a:extLst>
          </p:cNvPr>
          <p:cNvGrpSpPr/>
          <p:nvPr/>
        </p:nvGrpSpPr>
        <p:grpSpPr>
          <a:xfrm>
            <a:off x="2324903" y="163630"/>
            <a:ext cx="1515607" cy="1700466"/>
            <a:chOff x="6189045" y="3508409"/>
            <a:chExt cx="1515607" cy="1700466"/>
          </a:xfrm>
        </p:grpSpPr>
        <p:sp>
          <p:nvSpPr>
            <p:cNvPr id="8" name="Rectangle 7">
              <a:extLst>
                <a:ext uri="{FF2B5EF4-FFF2-40B4-BE49-F238E27FC236}">
                  <a16:creationId xmlns:a16="http://schemas.microsoft.com/office/drawing/2014/main" id="{0200801F-19B5-FFCB-D54C-692075A6A254}"/>
                </a:ext>
              </a:extLst>
            </p:cNvPr>
            <p:cNvSpPr/>
            <p:nvPr/>
          </p:nvSpPr>
          <p:spPr>
            <a:xfrm>
              <a:off x="6189045" y="3513221"/>
              <a:ext cx="360947" cy="360947"/>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C8D1255-04C7-3A06-FD50-DC597F59A3C5}"/>
                </a:ext>
              </a:extLst>
            </p:cNvPr>
            <p:cNvSpPr/>
            <p:nvPr/>
          </p:nvSpPr>
          <p:spPr>
            <a:xfrm>
              <a:off x="6197064" y="4363456"/>
              <a:ext cx="360947" cy="36094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FA63EF-8500-2AE4-D9D7-70C37438C831}"/>
                </a:ext>
              </a:extLst>
            </p:cNvPr>
            <p:cNvSpPr/>
            <p:nvPr/>
          </p:nvSpPr>
          <p:spPr>
            <a:xfrm>
              <a:off x="6200273" y="4785357"/>
              <a:ext cx="360947" cy="360947"/>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2D0C1C-08B4-6EC6-3359-A2FBA0E157F4}"/>
                </a:ext>
              </a:extLst>
            </p:cNvPr>
            <p:cNvSpPr/>
            <p:nvPr/>
          </p:nvSpPr>
          <p:spPr>
            <a:xfrm>
              <a:off x="6193856" y="3941545"/>
              <a:ext cx="360947" cy="360947"/>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E2E7C4E-2DC3-1DA1-9C13-4DEC946DEF48}"/>
                </a:ext>
              </a:extLst>
            </p:cNvPr>
            <p:cNvSpPr txBox="1"/>
            <p:nvPr/>
          </p:nvSpPr>
          <p:spPr>
            <a:xfrm>
              <a:off x="6530741" y="3508409"/>
              <a:ext cx="1173911" cy="1700466"/>
            </a:xfrm>
            <a:prstGeom prst="rect">
              <a:avLst/>
            </a:prstGeom>
            <a:noFill/>
          </p:spPr>
          <p:txBody>
            <a:bodyPr wrap="none" rtlCol="0">
              <a:spAutoFit/>
            </a:bodyPr>
            <a:lstStyle/>
            <a:p>
              <a:r>
                <a:rPr lang="en-US" dirty="0"/>
                <a:t>Remote</a:t>
              </a:r>
            </a:p>
            <a:p>
              <a:endParaRPr lang="en-US" sz="1050" dirty="0"/>
            </a:p>
            <a:p>
              <a:r>
                <a:rPr lang="en-US" dirty="0"/>
                <a:t>Rural</a:t>
              </a:r>
            </a:p>
            <a:p>
              <a:endParaRPr lang="en-US" sz="1000" dirty="0"/>
            </a:p>
            <a:p>
              <a:r>
                <a:rPr lang="en-US" dirty="0"/>
                <a:t>Peri-urban</a:t>
              </a:r>
            </a:p>
            <a:p>
              <a:endParaRPr lang="en-US" sz="1000" dirty="0"/>
            </a:p>
            <a:p>
              <a:r>
                <a:rPr lang="en-US" dirty="0"/>
                <a:t>Urban</a:t>
              </a:r>
            </a:p>
          </p:txBody>
        </p:sp>
      </p:grpSp>
      <p:sp>
        <p:nvSpPr>
          <p:cNvPr id="4" name="TextBox 3">
            <a:extLst>
              <a:ext uri="{FF2B5EF4-FFF2-40B4-BE49-F238E27FC236}">
                <a16:creationId xmlns:a16="http://schemas.microsoft.com/office/drawing/2014/main" id="{91FEA68F-29DC-0CA3-8B11-073F6A367389}"/>
              </a:ext>
            </a:extLst>
          </p:cNvPr>
          <p:cNvSpPr txBox="1"/>
          <p:nvPr/>
        </p:nvSpPr>
        <p:spPr>
          <a:xfrm>
            <a:off x="1834014" y="2420754"/>
            <a:ext cx="892104" cy="369332"/>
          </a:xfrm>
          <a:prstGeom prst="rect">
            <a:avLst/>
          </a:prstGeom>
          <a:noFill/>
        </p:spPr>
        <p:txBody>
          <a:bodyPr wrap="none" rtlCol="0">
            <a:spAutoFit/>
          </a:bodyPr>
          <a:lstStyle/>
          <a:p>
            <a:r>
              <a:rPr lang="en-US" dirty="0">
                <a:solidFill>
                  <a:schemeClr val="bg1"/>
                </a:solidFill>
              </a:rPr>
              <a:t>FOREST</a:t>
            </a:r>
          </a:p>
        </p:txBody>
      </p:sp>
      <p:sp>
        <p:nvSpPr>
          <p:cNvPr id="13" name="TextBox 12">
            <a:extLst>
              <a:ext uri="{FF2B5EF4-FFF2-40B4-BE49-F238E27FC236}">
                <a16:creationId xmlns:a16="http://schemas.microsoft.com/office/drawing/2014/main" id="{A5D66BC0-ABFA-10B7-E627-FC73D8DCCF09}"/>
              </a:ext>
            </a:extLst>
          </p:cNvPr>
          <p:cNvSpPr txBox="1"/>
          <p:nvPr/>
        </p:nvSpPr>
        <p:spPr>
          <a:xfrm>
            <a:off x="2472490" y="5816869"/>
            <a:ext cx="1519455" cy="646331"/>
          </a:xfrm>
          <a:prstGeom prst="rect">
            <a:avLst/>
          </a:prstGeom>
          <a:noFill/>
        </p:spPr>
        <p:txBody>
          <a:bodyPr wrap="none" rtlCol="0">
            <a:spAutoFit/>
          </a:bodyPr>
          <a:lstStyle/>
          <a:p>
            <a:pPr algn="ctr"/>
            <a:r>
              <a:rPr lang="en-US" b="1" dirty="0"/>
              <a:t>UPLAND</a:t>
            </a:r>
          </a:p>
          <a:p>
            <a:pPr algn="ctr"/>
            <a:r>
              <a:rPr lang="en-US" b="1" dirty="0"/>
              <a:t>AGRICULTURE</a:t>
            </a:r>
          </a:p>
        </p:txBody>
      </p:sp>
      <p:sp>
        <p:nvSpPr>
          <p:cNvPr id="15" name="TextBox 14">
            <a:extLst>
              <a:ext uri="{FF2B5EF4-FFF2-40B4-BE49-F238E27FC236}">
                <a16:creationId xmlns:a16="http://schemas.microsoft.com/office/drawing/2014/main" id="{77A14977-3957-4725-3555-1CA3EF75B12A}"/>
              </a:ext>
            </a:extLst>
          </p:cNvPr>
          <p:cNvSpPr txBox="1"/>
          <p:nvPr/>
        </p:nvSpPr>
        <p:spPr>
          <a:xfrm>
            <a:off x="6736481" y="6461761"/>
            <a:ext cx="1085554" cy="369332"/>
          </a:xfrm>
          <a:prstGeom prst="rect">
            <a:avLst/>
          </a:prstGeom>
          <a:noFill/>
        </p:spPr>
        <p:txBody>
          <a:bodyPr wrap="none" rtlCol="0">
            <a:spAutoFit/>
          </a:bodyPr>
          <a:lstStyle/>
          <a:p>
            <a:r>
              <a:rPr lang="en-US" dirty="0">
                <a:solidFill>
                  <a:schemeClr val="bg1"/>
                </a:solidFill>
              </a:rPr>
              <a:t>WET RICE</a:t>
            </a:r>
          </a:p>
        </p:txBody>
      </p:sp>
      <p:grpSp>
        <p:nvGrpSpPr>
          <p:cNvPr id="16" name="Group 15">
            <a:extLst>
              <a:ext uri="{FF2B5EF4-FFF2-40B4-BE49-F238E27FC236}">
                <a16:creationId xmlns:a16="http://schemas.microsoft.com/office/drawing/2014/main" id="{A35A9B98-720A-87FE-28CA-243E380EB1F0}"/>
              </a:ext>
            </a:extLst>
          </p:cNvPr>
          <p:cNvGrpSpPr/>
          <p:nvPr/>
        </p:nvGrpSpPr>
        <p:grpSpPr>
          <a:xfrm>
            <a:off x="8029185" y="0"/>
            <a:ext cx="3483364" cy="7336354"/>
            <a:chOff x="9203935" y="-190498"/>
            <a:chExt cx="3483364" cy="7336354"/>
          </a:xfrm>
        </p:grpSpPr>
        <p:pic>
          <p:nvPicPr>
            <p:cNvPr id="17" name="Picture 16">
              <a:extLst>
                <a:ext uri="{FF2B5EF4-FFF2-40B4-BE49-F238E27FC236}">
                  <a16:creationId xmlns:a16="http://schemas.microsoft.com/office/drawing/2014/main" id="{C875AF6B-9462-34BB-2720-47B36811FE1D}"/>
                </a:ext>
              </a:extLst>
            </p:cNvPr>
            <p:cNvPicPr>
              <a:picLocks noChangeAspect="1"/>
            </p:cNvPicPr>
            <p:nvPr/>
          </p:nvPicPr>
          <p:blipFill>
            <a:blip r:embed="rId3"/>
            <a:stretch>
              <a:fillRect/>
            </a:stretch>
          </p:blipFill>
          <p:spPr>
            <a:xfrm>
              <a:off x="9362591" y="5262023"/>
              <a:ext cx="2829409" cy="1883833"/>
            </a:xfrm>
            <a:prstGeom prst="rect">
              <a:avLst/>
            </a:prstGeom>
          </p:spPr>
        </p:pic>
        <p:pic>
          <p:nvPicPr>
            <p:cNvPr id="18" name="Picture 4" descr="Let's Be a Farmer, Experience the Local Farming in Chiang Mai - TakeMeTour">
              <a:extLst>
                <a:ext uri="{FF2B5EF4-FFF2-40B4-BE49-F238E27FC236}">
                  <a16:creationId xmlns:a16="http://schemas.microsoft.com/office/drawing/2014/main" id="{71E48D90-46A0-DB9B-A836-B611306F5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366" y="3355622"/>
              <a:ext cx="3318933" cy="18640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E74D57B-C3E4-9A5E-FD05-8E74B3BCB775}"/>
                </a:ext>
              </a:extLst>
            </p:cNvPr>
            <p:cNvPicPr>
              <a:picLocks noChangeAspect="1"/>
            </p:cNvPicPr>
            <p:nvPr/>
          </p:nvPicPr>
          <p:blipFill>
            <a:blip r:embed="rId5"/>
            <a:stretch>
              <a:fillRect/>
            </a:stretch>
          </p:blipFill>
          <p:spPr>
            <a:xfrm>
              <a:off x="9364133" y="1263607"/>
              <a:ext cx="3134254" cy="2206671"/>
            </a:xfrm>
            <a:prstGeom prst="rect">
              <a:avLst/>
            </a:prstGeom>
          </p:spPr>
        </p:pic>
        <p:pic>
          <p:nvPicPr>
            <p:cNvPr id="20" name="Picture 2" descr="30 Cool Facts About Chiang Mai - Top Facts">
              <a:extLst>
                <a:ext uri="{FF2B5EF4-FFF2-40B4-BE49-F238E27FC236}">
                  <a16:creationId xmlns:a16="http://schemas.microsoft.com/office/drawing/2014/main" id="{6475C64F-0003-088A-EBE1-B93F23D4F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7893" y="-190498"/>
              <a:ext cx="2824107" cy="18796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CE68857-3A8F-8320-7FAE-4171B8D7ECB7}"/>
                </a:ext>
              </a:extLst>
            </p:cNvPr>
            <p:cNvSpPr/>
            <p:nvPr/>
          </p:nvSpPr>
          <p:spPr>
            <a:xfrm>
              <a:off x="9277729" y="5179150"/>
              <a:ext cx="3230034" cy="105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0CF5BCD-A3B6-C1E2-1694-ADB8B213943A}"/>
                </a:ext>
              </a:extLst>
            </p:cNvPr>
            <p:cNvSpPr/>
            <p:nvPr/>
          </p:nvSpPr>
          <p:spPr>
            <a:xfrm>
              <a:off x="9203935" y="3420936"/>
              <a:ext cx="3230034" cy="105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AC8622F-4B5A-C1A2-1039-9412A18C0AF0}"/>
                </a:ext>
              </a:extLst>
            </p:cNvPr>
            <p:cNvSpPr/>
            <p:nvPr/>
          </p:nvSpPr>
          <p:spPr>
            <a:xfrm>
              <a:off x="9353127" y="1645074"/>
              <a:ext cx="3230034" cy="105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2EB3A2FE-69AE-9CDD-8879-FF7C0CE55793}"/>
              </a:ext>
            </a:extLst>
          </p:cNvPr>
          <p:cNvSpPr/>
          <p:nvPr/>
        </p:nvSpPr>
        <p:spPr>
          <a:xfrm>
            <a:off x="11010900" y="-146050"/>
            <a:ext cx="2317750" cy="7981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0D24EC-C75C-09C9-AC78-06395B946C2E}"/>
              </a:ext>
            </a:extLst>
          </p:cNvPr>
          <p:cNvSpPr txBox="1"/>
          <p:nvPr/>
        </p:nvSpPr>
        <p:spPr>
          <a:xfrm rot="16200000">
            <a:off x="-1105270" y="2926322"/>
            <a:ext cx="3957430" cy="1107996"/>
          </a:xfrm>
          <a:prstGeom prst="rect">
            <a:avLst/>
          </a:prstGeom>
          <a:noFill/>
        </p:spPr>
        <p:txBody>
          <a:bodyPr wrap="none" rtlCol="0">
            <a:spAutoFit/>
          </a:bodyPr>
          <a:lstStyle/>
          <a:p>
            <a:r>
              <a:rPr lang="en-US" sz="6600" b="1" dirty="0"/>
              <a:t>SAMPLING</a:t>
            </a:r>
          </a:p>
        </p:txBody>
      </p:sp>
      <p:sp>
        <p:nvSpPr>
          <p:cNvPr id="24" name="TextBox 23">
            <a:extLst>
              <a:ext uri="{FF2B5EF4-FFF2-40B4-BE49-F238E27FC236}">
                <a16:creationId xmlns:a16="http://schemas.microsoft.com/office/drawing/2014/main" id="{D2D1BBB8-7E88-856E-A731-B88E011616D2}"/>
              </a:ext>
            </a:extLst>
          </p:cNvPr>
          <p:cNvSpPr txBox="1"/>
          <p:nvPr/>
        </p:nvSpPr>
        <p:spPr>
          <a:xfrm rot="16200000">
            <a:off x="7946687" y="3377457"/>
            <a:ext cx="6592639" cy="523220"/>
          </a:xfrm>
          <a:prstGeom prst="rect">
            <a:avLst/>
          </a:prstGeom>
          <a:noFill/>
        </p:spPr>
        <p:txBody>
          <a:bodyPr wrap="none" rtlCol="0">
            <a:spAutoFit/>
          </a:bodyPr>
          <a:lstStyle/>
          <a:p>
            <a:r>
              <a:rPr lang="en-US" sz="2800" b="1" dirty="0"/>
              <a:t>Remote        Rural         Peri-urban       Urban</a:t>
            </a:r>
          </a:p>
        </p:txBody>
      </p:sp>
    </p:spTree>
    <p:extLst>
      <p:ext uri="{BB962C8B-B14F-4D97-AF65-F5344CB8AC3E}">
        <p14:creationId xmlns:p14="http://schemas.microsoft.com/office/powerpoint/2010/main" val="3996999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cesulfame Potassium: Is It Safe?">
            <a:extLst>
              <a:ext uri="{FF2B5EF4-FFF2-40B4-BE49-F238E27FC236}">
                <a16:creationId xmlns:a16="http://schemas.microsoft.com/office/drawing/2014/main" id="{B1D55058-5760-0CDF-AF3C-3C6E32E53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2643188"/>
            <a:ext cx="4914900" cy="3686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535355-BE94-C7C5-568A-F2DF75374151}"/>
              </a:ext>
            </a:extLst>
          </p:cNvPr>
          <p:cNvSpPr txBox="1"/>
          <p:nvPr/>
        </p:nvSpPr>
        <p:spPr>
          <a:xfrm>
            <a:off x="2006600" y="381000"/>
            <a:ext cx="1457066" cy="369332"/>
          </a:xfrm>
          <a:prstGeom prst="rect">
            <a:avLst/>
          </a:prstGeom>
          <a:noFill/>
        </p:spPr>
        <p:txBody>
          <a:bodyPr wrap="none" rtlCol="0">
            <a:spAutoFit/>
          </a:bodyPr>
          <a:lstStyle/>
          <a:p>
            <a:r>
              <a:rPr lang="en-US" b="1" dirty="0"/>
              <a:t>ACESULFAME</a:t>
            </a:r>
          </a:p>
        </p:txBody>
      </p:sp>
      <p:pic>
        <p:nvPicPr>
          <p:cNvPr id="3076" name="Picture 4" descr="Acesulfame potassium - Wikipedia">
            <a:extLst>
              <a:ext uri="{FF2B5EF4-FFF2-40B4-BE49-F238E27FC236}">
                <a16:creationId xmlns:a16="http://schemas.microsoft.com/office/drawing/2014/main" id="{5765FBD7-788B-0F36-571F-AD47D28D9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002848"/>
            <a:ext cx="1703388" cy="11625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9519E28-06E3-6651-2DFC-5CF8B9E9F2AB}"/>
              </a:ext>
            </a:extLst>
          </p:cNvPr>
          <p:cNvCxnSpPr>
            <a:cxnSpLocks/>
          </p:cNvCxnSpPr>
          <p:nvPr/>
        </p:nvCxnSpPr>
        <p:spPr>
          <a:xfrm flipH="1">
            <a:off x="6038850" y="1174750"/>
            <a:ext cx="82550" cy="65659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383D8F-548D-8BF0-33B7-1BCA1D91872A}"/>
              </a:ext>
            </a:extLst>
          </p:cNvPr>
          <p:cNvSpPr txBox="1"/>
          <p:nvPr/>
        </p:nvSpPr>
        <p:spPr>
          <a:xfrm>
            <a:off x="2508250" y="1397000"/>
            <a:ext cx="2712474" cy="923330"/>
          </a:xfrm>
          <a:prstGeom prst="rect">
            <a:avLst/>
          </a:prstGeom>
          <a:noFill/>
        </p:spPr>
        <p:txBody>
          <a:bodyPr wrap="none" rtlCol="0">
            <a:spAutoFit/>
          </a:bodyPr>
          <a:lstStyle/>
          <a:p>
            <a:r>
              <a:rPr lang="en-US" dirty="0"/>
              <a:t>Artificial Sweetener</a:t>
            </a:r>
          </a:p>
          <a:p>
            <a:r>
              <a:rPr lang="en-US" dirty="0"/>
              <a:t>Indicator of sources &amp; and</a:t>
            </a:r>
          </a:p>
          <a:p>
            <a:r>
              <a:rPr lang="en-US" dirty="0"/>
              <a:t>water treatment efficiency</a:t>
            </a:r>
          </a:p>
        </p:txBody>
      </p:sp>
      <p:pic>
        <p:nvPicPr>
          <p:cNvPr id="3078" name="Picture 6" descr="Iomeprol Price at Chemsrc">
            <a:extLst>
              <a:ext uri="{FF2B5EF4-FFF2-40B4-BE49-F238E27FC236}">
                <a16:creationId xmlns:a16="http://schemas.microsoft.com/office/drawing/2014/main" id="{3921B3F0-833A-BA8B-5B33-02CDF7E24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525" y="422275"/>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096B596-B89D-3FB1-7576-EA1B4C25B103}"/>
              </a:ext>
            </a:extLst>
          </p:cNvPr>
          <p:cNvPicPr>
            <a:picLocks noChangeAspect="1"/>
          </p:cNvPicPr>
          <p:nvPr/>
        </p:nvPicPr>
        <p:blipFill>
          <a:blip r:embed="rId5"/>
          <a:stretch>
            <a:fillRect/>
          </a:stretch>
        </p:blipFill>
        <p:spPr>
          <a:xfrm>
            <a:off x="6857522" y="2679700"/>
            <a:ext cx="4375628" cy="3849687"/>
          </a:xfrm>
          <a:prstGeom prst="rect">
            <a:avLst/>
          </a:prstGeom>
        </p:spPr>
      </p:pic>
      <p:sp>
        <p:nvSpPr>
          <p:cNvPr id="14" name="TextBox 13">
            <a:extLst>
              <a:ext uri="{FF2B5EF4-FFF2-40B4-BE49-F238E27FC236}">
                <a16:creationId xmlns:a16="http://schemas.microsoft.com/office/drawing/2014/main" id="{49C43B21-3746-FD41-3013-2BCC60E45185}"/>
              </a:ext>
            </a:extLst>
          </p:cNvPr>
          <p:cNvSpPr txBox="1"/>
          <p:nvPr/>
        </p:nvSpPr>
        <p:spPr>
          <a:xfrm>
            <a:off x="8629650" y="387350"/>
            <a:ext cx="1219565" cy="369332"/>
          </a:xfrm>
          <a:prstGeom prst="rect">
            <a:avLst/>
          </a:prstGeom>
          <a:noFill/>
        </p:spPr>
        <p:txBody>
          <a:bodyPr wrap="none" rtlCol="0">
            <a:spAutoFit/>
          </a:bodyPr>
          <a:lstStyle/>
          <a:p>
            <a:r>
              <a:rPr lang="en-US" b="1" dirty="0"/>
              <a:t>IOMEPROL</a:t>
            </a:r>
          </a:p>
        </p:txBody>
      </p:sp>
      <p:sp>
        <p:nvSpPr>
          <p:cNvPr id="15" name="TextBox 14">
            <a:extLst>
              <a:ext uri="{FF2B5EF4-FFF2-40B4-BE49-F238E27FC236}">
                <a16:creationId xmlns:a16="http://schemas.microsoft.com/office/drawing/2014/main" id="{7CF21B8E-AECD-C0D4-BBF1-5F6BFD68891D}"/>
              </a:ext>
            </a:extLst>
          </p:cNvPr>
          <p:cNvSpPr txBox="1"/>
          <p:nvPr/>
        </p:nvSpPr>
        <p:spPr>
          <a:xfrm>
            <a:off x="8686800" y="952500"/>
            <a:ext cx="2640851" cy="1200329"/>
          </a:xfrm>
          <a:prstGeom prst="rect">
            <a:avLst/>
          </a:prstGeom>
          <a:noFill/>
        </p:spPr>
        <p:txBody>
          <a:bodyPr wrap="none" rtlCol="0">
            <a:spAutoFit/>
          </a:bodyPr>
          <a:lstStyle/>
          <a:p>
            <a:r>
              <a:rPr lang="en-US" dirty="0"/>
              <a:t>X-RAY contrasting agent</a:t>
            </a:r>
          </a:p>
          <a:p>
            <a:r>
              <a:rPr lang="en-US" dirty="0"/>
              <a:t>Excreted from the body as</a:t>
            </a:r>
          </a:p>
          <a:p>
            <a:r>
              <a:rPr lang="en-US" dirty="0"/>
              <a:t>a waste product</a:t>
            </a:r>
          </a:p>
          <a:p>
            <a:endParaRPr lang="en-US" dirty="0"/>
          </a:p>
        </p:txBody>
      </p:sp>
      <p:sp>
        <p:nvSpPr>
          <p:cNvPr id="10" name="TextBox 9">
            <a:extLst>
              <a:ext uri="{FF2B5EF4-FFF2-40B4-BE49-F238E27FC236}">
                <a16:creationId xmlns:a16="http://schemas.microsoft.com/office/drawing/2014/main" id="{9F5BC23C-CAE6-CAE3-12A7-56476E2F3E1B}"/>
              </a:ext>
            </a:extLst>
          </p:cNvPr>
          <p:cNvSpPr txBox="1"/>
          <p:nvPr/>
        </p:nvSpPr>
        <p:spPr>
          <a:xfrm>
            <a:off x="5334000" y="476250"/>
            <a:ext cx="1507207" cy="369332"/>
          </a:xfrm>
          <a:prstGeom prst="rect">
            <a:avLst/>
          </a:prstGeom>
          <a:noFill/>
        </p:spPr>
        <p:txBody>
          <a:bodyPr wrap="none" rtlCol="0">
            <a:spAutoFit/>
          </a:bodyPr>
          <a:lstStyle/>
          <a:p>
            <a:r>
              <a:rPr lang="en-US" dirty="0">
                <a:solidFill>
                  <a:srgbClr val="FF0000"/>
                </a:solidFill>
              </a:rPr>
              <a:t>Two Examples</a:t>
            </a:r>
          </a:p>
        </p:txBody>
      </p:sp>
    </p:spTree>
    <p:extLst>
      <p:ext uri="{BB962C8B-B14F-4D97-AF65-F5344CB8AC3E}">
        <p14:creationId xmlns:p14="http://schemas.microsoft.com/office/powerpoint/2010/main" val="150327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347D8D-0EC0-3468-A5AA-1D403CB3C859}"/>
              </a:ext>
            </a:extLst>
          </p:cNvPr>
          <p:cNvPicPr>
            <a:picLocks noChangeAspect="1"/>
          </p:cNvPicPr>
          <p:nvPr/>
        </p:nvPicPr>
        <p:blipFill>
          <a:blip r:embed="rId2"/>
          <a:stretch>
            <a:fillRect/>
          </a:stretch>
        </p:blipFill>
        <p:spPr>
          <a:xfrm>
            <a:off x="298450" y="544377"/>
            <a:ext cx="10960100" cy="5841637"/>
          </a:xfrm>
          <a:prstGeom prst="rect">
            <a:avLst/>
          </a:prstGeom>
        </p:spPr>
      </p:pic>
      <p:sp>
        <p:nvSpPr>
          <p:cNvPr id="6" name="TextBox 5">
            <a:extLst>
              <a:ext uri="{FF2B5EF4-FFF2-40B4-BE49-F238E27FC236}">
                <a16:creationId xmlns:a16="http://schemas.microsoft.com/office/drawing/2014/main" id="{72AA41AF-73B8-B08E-E834-B89705B458B8}"/>
              </a:ext>
            </a:extLst>
          </p:cNvPr>
          <p:cNvSpPr txBox="1"/>
          <p:nvPr/>
        </p:nvSpPr>
        <p:spPr>
          <a:xfrm flipH="1">
            <a:off x="5678167" y="4857750"/>
            <a:ext cx="5847082" cy="461665"/>
          </a:xfrm>
          <a:prstGeom prst="rect">
            <a:avLst/>
          </a:prstGeom>
          <a:noFill/>
        </p:spPr>
        <p:txBody>
          <a:bodyPr wrap="square" rtlCol="0">
            <a:spAutoFit/>
          </a:bodyPr>
          <a:lstStyle/>
          <a:p>
            <a:r>
              <a:rPr lang="en-US" sz="2400" b="1" dirty="0">
                <a:solidFill>
                  <a:srgbClr val="FF0000"/>
                </a:solidFill>
              </a:rPr>
              <a:t>Change over time  ---------------------------</a:t>
            </a:r>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7" name="TextBox 6">
            <a:extLst>
              <a:ext uri="{FF2B5EF4-FFF2-40B4-BE49-F238E27FC236}">
                <a16:creationId xmlns:a16="http://schemas.microsoft.com/office/drawing/2014/main" id="{F08F6303-11D0-EB1B-604E-63E8B7A26922}"/>
              </a:ext>
            </a:extLst>
          </p:cNvPr>
          <p:cNvSpPr txBox="1"/>
          <p:nvPr/>
        </p:nvSpPr>
        <p:spPr>
          <a:xfrm rot="16200000" flipH="1">
            <a:off x="9603635" y="2071970"/>
            <a:ext cx="3395673" cy="369332"/>
          </a:xfrm>
          <a:prstGeom prst="rect">
            <a:avLst/>
          </a:prstGeom>
          <a:noFill/>
        </p:spPr>
        <p:txBody>
          <a:bodyPr wrap="square" rtlCol="0">
            <a:spAutoFit/>
          </a:bodyPr>
          <a:lstStyle/>
          <a:p>
            <a:r>
              <a:rPr lang="en-US" b="1" dirty="0">
                <a:solidFill>
                  <a:srgbClr val="FF0000"/>
                </a:solidFill>
                <a:sym typeface="Wingdings" panose="05000000000000000000" pitchFamily="2" charset="2"/>
              </a:rPr>
              <a:t>--------  Range of values ------</a:t>
            </a:r>
            <a:endParaRPr lang="en-US" b="1" dirty="0">
              <a:solidFill>
                <a:srgbClr val="FF0000"/>
              </a:solidFill>
            </a:endParaRPr>
          </a:p>
        </p:txBody>
      </p:sp>
      <p:sp>
        <p:nvSpPr>
          <p:cNvPr id="8" name="TextBox 7">
            <a:extLst>
              <a:ext uri="{FF2B5EF4-FFF2-40B4-BE49-F238E27FC236}">
                <a16:creationId xmlns:a16="http://schemas.microsoft.com/office/drawing/2014/main" id="{E5ECA96F-4BC3-8B41-D46C-587ACF21510B}"/>
              </a:ext>
            </a:extLst>
          </p:cNvPr>
          <p:cNvSpPr txBox="1"/>
          <p:nvPr/>
        </p:nvSpPr>
        <p:spPr>
          <a:xfrm>
            <a:off x="7600950" y="368300"/>
            <a:ext cx="3705566" cy="369332"/>
          </a:xfrm>
          <a:prstGeom prst="rect">
            <a:avLst/>
          </a:prstGeom>
          <a:noFill/>
        </p:spPr>
        <p:txBody>
          <a:bodyPr wrap="none" rtlCol="0">
            <a:spAutoFit/>
          </a:bodyPr>
          <a:lstStyle/>
          <a:p>
            <a:r>
              <a:rPr lang="en-US" b="1" dirty="0">
                <a:solidFill>
                  <a:srgbClr val="FF0000"/>
                </a:solidFill>
              </a:rPr>
              <a:t>Site 11 (Mae Kha Canal): PERSISTENT</a:t>
            </a:r>
          </a:p>
        </p:txBody>
      </p:sp>
      <p:cxnSp>
        <p:nvCxnSpPr>
          <p:cNvPr id="10" name="Straight Arrow Connector 9">
            <a:extLst>
              <a:ext uri="{FF2B5EF4-FFF2-40B4-BE49-F238E27FC236}">
                <a16:creationId xmlns:a16="http://schemas.microsoft.com/office/drawing/2014/main" id="{6F4C8476-40E7-1DD4-8FFA-F38E02ACD5FD}"/>
              </a:ext>
            </a:extLst>
          </p:cNvPr>
          <p:cNvCxnSpPr>
            <a:cxnSpLocks/>
          </p:cNvCxnSpPr>
          <p:nvPr/>
        </p:nvCxnSpPr>
        <p:spPr>
          <a:xfrm flipH="1">
            <a:off x="6007100" y="565150"/>
            <a:ext cx="1524000" cy="387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D1D94DC-690A-95F9-456D-70698E081E82}"/>
              </a:ext>
            </a:extLst>
          </p:cNvPr>
          <p:cNvCxnSpPr>
            <a:cxnSpLocks/>
          </p:cNvCxnSpPr>
          <p:nvPr/>
        </p:nvCxnSpPr>
        <p:spPr>
          <a:xfrm flipH="1">
            <a:off x="7099300" y="615950"/>
            <a:ext cx="4318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E3018A6-3596-9116-0104-C61E3911F62D}"/>
              </a:ext>
            </a:extLst>
          </p:cNvPr>
          <p:cNvCxnSpPr>
            <a:cxnSpLocks/>
          </p:cNvCxnSpPr>
          <p:nvPr/>
        </p:nvCxnSpPr>
        <p:spPr>
          <a:xfrm flipH="1">
            <a:off x="7461250" y="596900"/>
            <a:ext cx="95250" cy="4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1C0E4F0-0F92-9871-BF84-53AB21468F7D}"/>
              </a:ext>
            </a:extLst>
          </p:cNvPr>
          <p:cNvCxnSpPr>
            <a:cxnSpLocks/>
          </p:cNvCxnSpPr>
          <p:nvPr/>
        </p:nvCxnSpPr>
        <p:spPr>
          <a:xfrm>
            <a:off x="7575550" y="622300"/>
            <a:ext cx="1701800" cy="6667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C1AF6DB-73B4-D76B-BF55-6C7BB05FE3FE}"/>
              </a:ext>
            </a:extLst>
          </p:cNvPr>
          <p:cNvCxnSpPr>
            <a:cxnSpLocks/>
          </p:cNvCxnSpPr>
          <p:nvPr/>
        </p:nvCxnSpPr>
        <p:spPr>
          <a:xfrm>
            <a:off x="7524750" y="565150"/>
            <a:ext cx="311150" cy="482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DE01694-8401-3F0D-7611-734D5BF56F99}"/>
              </a:ext>
            </a:extLst>
          </p:cNvPr>
          <p:cNvCxnSpPr>
            <a:cxnSpLocks/>
          </p:cNvCxnSpPr>
          <p:nvPr/>
        </p:nvCxnSpPr>
        <p:spPr>
          <a:xfrm>
            <a:off x="7569200" y="654050"/>
            <a:ext cx="654050" cy="615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DD7ACDB-BEF8-7D64-235B-B3B8ECFE0446}"/>
              </a:ext>
            </a:extLst>
          </p:cNvPr>
          <p:cNvSpPr txBox="1"/>
          <p:nvPr/>
        </p:nvSpPr>
        <p:spPr>
          <a:xfrm>
            <a:off x="374650" y="177800"/>
            <a:ext cx="3771353" cy="523220"/>
          </a:xfrm>
          <a:prstGeom prst="rect">
            <a:avLst/>
          </a:prstGeom>
          <a:noFill/>
        </p:spPr>
        <p:txBody>
          <a:bodyPr wrap="none" rtlCol="0">
            <a:spAutoFit/>
          </a:bodyPr>
          <a:lstStyle/>
          <a:p>
            <a:r>
              <a:rPr lang="en-US" sz="2800" b="1" dirty="0">
                <a:solidFill>
                  <a:srgbClr val="FF0000"/>
                </a:solidFill>
              </a:rPr>
              <a:t>EXAMPLE: ACESULFAME</a:t>
            </a:r>
          </a:p>
        </p:txBody>
      </p:sp>
      <p:sp>
        <p:nvSpPr>
          <p:cNvPr id="25" name="Rectangle 24">
            <a:extLst>
              <a:ext uri="{FF2B5EF4-FFF2-40B4-BE49-F238E27FC236}">
                <a16:creationId xmlns:a16="http://schemas.microsoft.com/office/drawing/2014/main" id="{CE270E4A-30C9-18CD-4BF9-3E667428859C}"/>
              </a:ext>
            </a:extLst>
          </p:cNvPr>
          <p:cNvSpPr/>
          <p:nvPr/>
        </p:nvSpPr>
        <p:spPr>
          <a:xfrm>
            <a:off x="177800" y="666750"/>
            <a:ext cx="497205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F3AF9F5-3EE1-B3DA-DD3A-14D8A7BAE60C}"/>
              </a:ext>
            </a:extLst>
          </p:cNvPr>
          <p:cNvSpPr/>
          <p:nvPr/>
        </p:nvSpPr>
        <p:spPr>
          <a:xfrm>
            <a:off x="5765800" y="2988733"/>
            <a:ext cx="5287433" cy="28363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06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4DBCC-14A3-B48B-6C55-C072D3C696B2}"/>
              </a:ext>
            </a:extLst>
          </p:cNvPr>
          <p:cNvPicPr>
            <a:picLocks noChangeAspect="1"/>
          </p:cNvPicPr>
          <p:nvPr/>
        </p:nvPicPr>
        <p:blipFill>
          <a:blip r:embed="rId2"/>
          <a:stretch>
            <a:fillRect/>
          </a:stretch>
        </p:blipFill>
        <p:spPr>
          <a:xfrm>
            <a:off x="920750" y="983108"/>
            <a:ext cx="10610850" cy="5658818"/>
          </a:xfrm>
          <a:prstGeom prst="rect">
            <a:avLst/>
          </a:prstGeom>
        </p:spPr>
      </p:pic>
      <p:sp>
        <p:nvSpPr>
          <p:cNvPr id="6" name="Rectangle 5">
            <a:extLst>
              <a:ext uri="{FF2B5EF4-FFF2-40B4-BE49-F238E27FC236}">
                <a16:creationId xmlns:a16="http://schemas.microsoft.com/office/drawing/2014/main" id="{2F9C7F97-370A-6DDD-31AE-429AB75460A0}"/>
              </a:ext>
            </a:extLst>
          </p:cNvPr>
          <p:cNvSpPr/>
          <p:nvPr/>
        </p:nvSpPr>
        <p:spPr>
          <a:xfrm>
            <a:off x="660400" y="1009650"/>
            <a:ext cx="497205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E8735A-C960-57C9-C054-A33D5F51C164}"/>
              </a:ext>
            </a:extLst>
          </p:cNvPr>
          <p:cNvSpPr txBox="1"/>
          <p:nvPr/>
        </p:nvSpPr>
        <p:spPr>
          <a:xfrm>
            <a:off x="400050" y="476250"/>
            <a:ext cx="3398366" cy="523220"/>
          </a:xfrm>
          <a:prstGeom prst="rect">
            <a:avLst/>
          </a:prstGeom>
          <a:noFill/>
        </p:spPr>
        <p:txBody>
          <a:bodyPr wrap="none" rtlCol="0">
            <a:spAutoFit/>
          </a:bodyPr>
          <a:lstStyle/>
          <a:p>
            <a:r>
              <a:rPr lang="en-US" sz="2800" b="1" dirty="0">
                <a:solidFill>
                  <a:srgbClr val="FF0000"/>
                </a:solidFill>
              </a:rPr>
              <a:t>EXAMPLE: IOMEPROL</a:t>
            </a:r>
          </a:p>
        </p:txBody>
      </p:sp>
      <p:sp>
        <p:nvSpPr>
          <p:cNvPr id="2" name="TextBox 1">
            <a:extLst>
              <a:ext uri="{FF2B5EF4-FFF2-40B4-BE49-F238E27FC236}">
                <a16:creationId xmlns:a16="http://schemas.microsoft.com/office/drawing/2014/main" id="{8702C8A2-D381-D618-0F6C-DD9987E38EF8}"/>
              </a:ext>
            </a:extLst>
          </p:cNvPr>
          <p:cNvSpPr txBox="1"/>
          <p:nvPr/>
        </p:nvSpPr>
        <p:spPr>
          <a:xfrm>
            <a:off x="427356" y="5481036"/>
            <a:ext cx="5050037" cy="646331"/>
          </a:xfrm>
          <a:prstGeom prst="rect">
            <a:avLst/>
          </a:prstGeom>
          <a:noFill/>
        </p:spPr>
        <p:txBody>
          <a:bodyPr wrap="none" rtlCol="0">
            <a:spAutoFit/>
          </a:bodyPr>
          <a:lstStyle/>
          <a:p>
            <a:r>
              <a:rPr lang="en-US" dirty="0">
                <a:solidFill>
                  <a:srgbClr val="00B0F0"/>
                </a:solidFill>
              </a:rPr>
              <a:t>This compound is detected inconsistently; therefore</a:t>
            </a:r>
          </a:p>
          <a:p>
            <a:r>
              <a:rPr lang="en-US" dirty="0">
                <a:solidFill>
                  <a:srgbClr val="00B0F0"/>
                </a:solidFill>
              </a:rPr>
              <a:t>Additional work is needed on QA/QC</a:t>
            </a:r>
          </a:p>
        </p:txBody>
      </p:sp>
      <p:sp>
        <p:nvSpPr>
          <p:cNvPr id="3" name="TextBox 2">
            <a:extLst>
              <a:ext uri="{FF2B5EF4-FFF2-40B4-BE49-F238E27FC236}">
                <a16:creationId xmlns:a16="http://schemas.microsoft.com/office/drawing/2014/main" id="{C86E83EA-3A12-74C9-90DB-9F08C8740063}"/>
              </a:ext>
            </a:extLst>
          </p:cNvPr>
          <p:cNvSpPr txBox="1"/>
          <p:nvPr/>
        </p:nvSpPr>
        <p:spPr>
          <a:xfrm>
            <a:off x="7861300" y="1744134"/>
            <a:ext cx="3331168" cy="369332"/>
          </a:xfrm>
          <a:prstGeom prst="rect">
            <a:avLst/>
          </a:prstGeom>
          <a:noFill/>
        </p:spPr>
        <p:txBody>
          <a:bodyPr wrap="none" rtlCol="0">
            <a:spAutoFit/>
          </a:bodyPr>
          <a:lstStyle/>
          <a:p>
            <a:r>
              <a:rPr lang="en-US" dirty="0">
                <a:solidFill>
                  <a:srgbClr val="FF0000"/>
                </a:solidFill>
              </a:rPr>
              <a:t>Drainage from Hospitals (reliable)</a:t>
            </a:r>
          </a:p>
        </p:txBody>
      </p:sp>
      <p:sp>
        <p:nvSpPr>
          <p:cNvPr id="4" name="Oval 3">
            <a:extLst>
              <a:ext uri="{FF2B5EF4-FFF2-40B4-BE49-F238E27FC236}">
                <a16:creationId xmlns:a16="http://schemas.microsoft.com/office/drawing/2014/main" id="{F3B10A29-0ACB-02EB-997A-F8370F0087BE}"/>
              </a:ext>
            </a:extLst>
          </p:cNvPr>
          <p:cNvSpPr/>
          <p:nvPr/>
        </p:nvSpPr>
        <p:spPr>
          <a:xfrm>
            <a:off x="6184900" y="2150533"/>
            <a:ext cx="4826000" cy="1282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40D3F6-4C08-44F3-9367-C81F1B435156}"/>
              </a:ext>
            </a:extLst>
          </p:cNvPr>
          <p:cNvSpPr/>
          <p:nvPr/>
        </p:nvSpPr>
        <p:spPr>
          <a:xfrm>
            <a:off x="9927771" y="3453138"/>
            <a:ext cx="1005272" cy="232859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060EFD-0224-32E8-3B75-C9DB99E02420}"/>
              </a:ext>
            </a:extLst>
          </p:cNvPr>
          <p:cNvCxnSpPr>
            <a:cxnSpLocks/>
          </p:cNvCxnSpPr>
          <p:nvPr/>
        </p:nvCxnSpPr>
        <p:spPr>
          <a:xfrm flipV="1">
            <a:off x="5236502" y="4475448"/>
            <a:ext cx="4679910" cy="14653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484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1672DE-3A80-D265-0118-F0FD0D33E9E2}"/>
              </a:ext>
            </a:extLst>
          </p:cNvPr>
          <p:cNvPicPr>
            <a:picLocks noChangeAspect="1"/>
          </p:cNvPicPr>
          <p:nvPr/>
        </p:nvPicPr>
        <p:blipFill>
          <a:blip r:embed="rId2"/>
          <a:stretch>
            <a:fillRect/>
          </a:stretch>
        </p:blipFill>
        <p:spPr>
          <a:xfrm>
            <a:off x="74497" y="0"/>
            <a:ext cx="12043006" cy="6858000"/>
          </a:xfrm>
          <a:prstGeom prst="rect">
            <a:avLst/>
          </a:prstGeom>
        </p:spPr>
      </p:pic>
      <p:pic>
        <p:nvPicPr>
          <p:cNvPr id="3" name="Picture 2">
            <a:extLst>
              <a:ext uri="{FF2B5EF4-FFF2-40B4-BE49-F238E27FC236}">
                <a16:creationId xmlns:a16="http://schemas.microsoft.com/office/drawing/2014/main" id="{ADAC87BF-6AAC-E38C-CED9-1D79ECE9F3F7}"/>
              </a:ext>
            </a:extLst>
          </p:cNvPr>
          <p:cNvPicPr>
            <a:picLocks noChangeAspect="1"/>
          </p:cNvPicPr>
          <p:nvPr/>
        </p:nvPicPr>
        <p:blipFill>
          <a:blip r:embed="rId3"/>
          <a:stretch>
            <a:fillRect/>
          </a:stretch>
        </p:blipFill>
        <p:spPr>
          <a:xfrm>
            <a:off x="159950" y="169243"/>
            <a:ext cx="1133475" cy="1133475"/>
          </a:xfrm>
          <a:prstGeom prst="rect">
            <a:avLst/>
          </a:prstGeom>
        </p:spPr>
      </p:pic>
      <p:sp>
        <p:nvSpPr>
          <p:cNvPr id="6" name="TextBox 5">
            <a:extLst>
              <a:ext uri="{FF2B5EF4-FFF2-40B4-BE49-F238E27FC236}">
                <a16:creationId xmlns:a16="http://schemas.microsoft.com/office/drawing/2014/main" id="{06162037-8128-40E6-98B2-A606CEA5E6DB}"/>
              </a:ext>
            </a:extLst>
          </p:cNvPr>
          <p:cNvSpPr txBox="1"/>
          <p:nvPr/>
        </p:nvSpPr>
        <p:spPr>
          <a:xfrm>
            <a:off x="8636620" y="429322"/>
            <a:ext cx="3469283" cy="1200329"/>
          </a:xfrm>
          <a:prstGeom prst="rect">
            <a:avLst/>
          </a:prstGeom>
          <a:noFill/>
        </p:spPr>
        <p:txBody>
          <a:bodyPr wrap="none" rtlCol="0">
            <a:spAutoFit/>
          </a:bodyPr>
          <a:lstStyle/>
          <a:p>
            <a:r>
              <a:rPr lang="en-US" dirty="0">
                <a:solidFill>
                  <a:schemeClr val="bg1"/>
                </a:solidFill>
              </a:rPr>
              <a:t>Mae </a:t>
            </a:r>
            <a:r>
              <a:rPr lang="en-US" dirty="0" err="1">
                <a:solidFill>
                  <a:schemeClr val="bg1"/>
                </a:solidFill>
              </a:rPr>
              <a:t>Moh</a:t>
            </a:r>
            <a:r>
              <a:rPr lang="en-US" dirty="0">
                <a:solidFill>
                  <a:schemeClr val="bg1"/>
                </a:solidFill>
              </a:rPr>
              <a:t> Power Plant</a:t>
            </a:r>
          </a:p>
          <a:p>
            <a:r>
              <a:rPr lang="en-US" dirty="0">
                <a:solidFill>
                  <a:schemeClr val="bg1"/>
                </a:solidFill>
              </a:rPr>
              <a:t>Deep wells bring Arsenic to surface</a:t>
            </a:r>
          </a:p>
          <a:p>
            <a:r>
              <a:rPr lang="en-US" dirty="0">
                <a:solidFill>
                  <a:schemeClr val="bg1"/>
                </a:solidFill>
              </a:rPr>
              <a:t>Drains into river system</a:t>
            </a:r>
          </a:p>
          <a:p>
            <a:r>
              <a:rPr lang="en-US" dirty="0">
                <a:solidFill>
                  <a:schemeClr val="bg1"/>
                </a:solidFill>
              </a:rPr>
              <a:t>Sulphate loading</a:t>
            </a:r>
          </a:p>
        </p:txBody>
      </p:sp>
    </p:spTree>
    <p:extLst>
      <p:ext uri="{BB962C8B-B14F-4D97-AF65-F5344CB8AC3E}">
        <p14:creationId xmlns:p14="http://schemas.microsoft.com/office/powerpoint/2010/main" val="2200701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TotalTime>
  <Words>830</Words>
  <Application>Microsoft Office PowerPoint</Application>
  <PresentationFormat>Widescreen</PresentationFormat>
  <Paragraphs>177</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Biome</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Chemicals present in 4 bottled water samples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Ziegler</dc:creator>
  <cp:lastModifiedBy>Alan Ziegler</cp:lastModifiedBy>
  <cp:revision>37</cp:revision>
  <dcterms:created xsi:type="dcterms:W3CDTF">2022-07-15T05:09:39Z</dcterms:created>
  <dcterms:modified xsi:type="dcterms:W3CDTF">2022-07-28T03:32:20Z</dcterms:modified>
</cp:coreProperties>
</file>